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4" r:id="rId2"/>
    <p:sldId id="315" r:id="rId3"/>
    <p:sldId id="316" r:id="rId4"/>
    <p:sldId id="388" r:id="rId5"/>
    <p:sldId id="389" r:id="rId6"/>
    <p:sldId id="390" r:id="rId7"/>
    <p:sldId id="391" r:id="rId8"/>
    <p:sldId id="392" r:id="rId9"/>
    <p:sldId id="394" r:id="rId10"/>
    <p:sldId id="393" r:id="rId11"/>
    <p:sldId id="400" r:id="rId12"/>
    <p:sldId id="396" r:id="rId13"/>
    <p:sldId id="397" r:id="rId14"/>
    <p:sldId id="398" r:id="rId15"/>
    <p:sldId id="399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7" r:id="rId32"/>
    <p:sldId id="418" r:id="rId33"/>
    <p:sldId id="416" r:id="rId34"/>
    <p:sldId id="420" r:id="rId35"/>
    <p:sldId id="419" r:id="rId36"/>
    <p:sldId id="421" r:id="rId37"/>
    <p:sldId id="422" r:id="rId38"/>
    <p:sldId id="423" r:id="rId39"/>
    <p:sldId id="424" r:id="rId40"/>
    <p:sldId id="425" r:id="rId41"/>
    <p:sldId id="426" r:id="rId42"/>
    <p:sldId id="42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BC93-A97B-4C31-B9A5-90E0720CA54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B89B9-28F5-4031-9329-A877E200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7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50-89B6-4135-8F93-48D196CD3735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 </a:t>
            </a:r>
            <a:r>
              <a:rPr lang="en-US" sz="2100" dirty="0" smtClean="0">
                <a:latin typeface="Book Antiqua" panose="02040602050305030304" pitchFamily="18" charset="0"/>
              </a:rPr>
              <a:t>SURGICAL ORTHODONTICS</a:t>
            </a:r>
            <a:endParaRPr lang="en-US" sz="2100" dirty="0" smtClean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274638"/>
            <a:ext cx="5895975" cy="63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LABIAL FRENECTOMY</a:t>
            </a:r>
            <a:br>
              <a:rPr lang="en-US" sz="2400" b="1" dirty="0" smtClean="0"/>
            </a:br>
            <a:r>
              <a:rPr lang="en-US" sz="2400" b="1" dirty="0" smtClean="0"/>
              <a:t>Technique:</a:t>
            </a:r>
          </a:p>
          <a:p>
            <a:r>
              <a:rPr lang="en-US" sz="2400" i="1" dirty="0"/>
              <a:t>I</a:t>
            </a:r>
            <a:r>
              <a:rPr lang="en-US" sz="2400" i="1" dirty="0" smtClean="0"/>
              <a:t>t </a:t>
            </a:r>
            <a:r>
              <a:rPr lang="en-US" sz="2400" i="1" dirty="0"/>
              <a:t>is </a:t>
            </a:r>
            <a:r>
              <a:rPr lang="en-US" sz="2400" i="1" dirty="0" smtClean="0"/>
              <a:t>better to first </a:t>
            </a:r>
            <a:r>
              <a:rPr lang="en-US" sz="2400" i="1" dirty="0"/>
              <a:t>close the space </a:t>
            </a:r>
            <a:r>
              <a:rPr lang="en-US" sz="2400" i="1" dirty="0" err="1"/>
              <a:t>orthodontically</a:t>
            </a:r>
            <a:r>
              <a:rPr lang="en-US" sz="2400" i="1" dirty="0"/>
              <a:t>, then carefully </a:t>
            </a:r>
            <a:r>
              <a:rPr lang="en-US" sz="2400" i="1" dirty="0" smtClean="0"/>
              <a:t>resect the fibrous </a:t>
            </a:r>
            <a:r>
              <a:rPr lang="en-US" sz="2400" i="1" dirty="0"/>
              <a:t>attachment and ligate the teeth together immediately afterward</a:t>
            </a:r>
            <a:r>
              <a:rPr lang="en-US" sz="2400" dirty="0"/>
              <a:t>. </a:t>
            </a:r>
            <a:r>
              <a:rPr lang="en-US" sz="2400" i="1" dirty="0"/>
              <a:t>Scarring then assists closure. </a:t>
            </a:r>
            <a:endParaRPr lang="en-US" sz="2400" i="1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surgery </a:t>
            </a:r>
            <a:r>
              <a:rPr lang="en-US" sz="2400" dirty="0" smtClean="0"/>
              <a:t>is done </a:t>
            </a:r>
            <a:r>
              <a:rPr lang="en-US" sz="2400" dirty="0"/>
              <a:t>before space closure, scar tissue may form and</a:t>
            </a:r>
            <a:br>
              <a:rPr lang="en-US" sz="2400" dirty="0"/>
            </a:br>
            <a:r>
              <a:rPr lang="en-US" sz="2400" dirty="0"/>
              <a:t>hinder elimination of the diastema. </a:t>
            </a:r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is also </a:t>
            </a:r>
            <a:r>
              <a:rPr lang="en-US" sz="2400" dirty="0" smtClean="0"/>
              <a:t>a tendency </a:t>
            </a:r>
            <a:r>
              <a:rPr lang="en-US" sz="2400" dirty="0"/>
              <a:t>for superior remodeling of the labial </a:t>
            </a:r>
            <a:r>
              <a:rPr lang="en-US" sz="2400" dirty="0" err="1"/>
              <a:t>frenum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following closure of diastema. </a:t>
            </a:r>
            <a:endParaRPr lang="en-US" sz="2400" dirty="0" smtClean="0"/>
          </a:p>
          <a:p>
            <a:r>
              <a:rPr lang="en-US" sz="2400" dirty="0" smtClean="0"/>
              <a:t>Following </a:t>
            </a:r>
            <a:r>
              <a:rPr lang="en-US" sz="2400" dirty="0"/>
              <a:t>space </a:t>
            </a:r>
            <a:r>
              <a:rPr lang="en-US" sz="2400" dirty="0" smtClean="0"/>
              <a:t>closure, if </a:t>
            </a:r>
            <a:r>
              <a:rPr lang="en-US" sz="2400" dirty="0"/>
              <a:t>an irreversible </a:t>
            </a:r>
            <a:r>
              <a:rPr lang="en-US" sz="2400" dirty="0" err="1"/>
              <a:t>hypoplastic</a:t>
            </a:r>
            <a:r>
              <a:rPr lang="en-US" sz="2400" dirty="0"/>
              <a:t> tissue is found, then </a:t>
            </a:r>
            <a:r>
              <a:rPr lang="en-US" sz="2400" dirty="0" err="1"/>
              <a:t>frenectomy</a:t>
            </a:r>
            <a:r>
              <a:rPr lang="en-US" sz="2400" dirty="0"/>
              <a:t> needs to be performed to revert it to normal</a:t>
            </a:r>
            <a:br>
              <a:rPr lang="en-US" sz="2400" dirty="0"/>
            </a:br>
            <a:r>
              <a:rPr lang="en-US" sz="2400" dirty="0"/>
              <a:t>gingival form and enhance post-treatment stability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572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LINGUAL FRENECTOMY</a:t>
            </a:r>
            <a:r>
              <a:rPr lang="en-US" sz="3600" b="1" dirty="0"/>
              <a:t> </a:t>
            </a:r>
            <a:r>
              <a:rPr lang="en-US" sz="3600" b="1" dirty="0" smtClean="0"/>
              <a:t>   </a:t>
            </a:r>
            <a:r>
              <a:rPr lang="en-US" sz="2800" b="1" dirty="0" smtClean="0"/>
              <a:t>ANKYLOGLOSSIA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band of tissue connecting the tongue to the </a:t>
            </a:r>
            <a:r>
              <a:rPr lang="en-US" sz="2800" dirty="0" smtClean="0"/>
              <a:t>floor of </a:t>
            </a:r>
            <a:r>
              <a:rPr lang="en-US" sz="2800" dirty="0"/>
              <a:t>the mouth is called the lingual </a:t>
            </a:r>
            <a:r>
              <a:rPr lang="en-US" sz="2800" dirty="0" err="1" smtClean="0"/>
              <a:t>frenum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Occasionally </a:t>
            </a:r>
            <a:r>
              <a:rPr lang="en-US" sz="2800" dirty="0"/>
              <a:t>this </a:t>
            </a:r>
            <a:r>
              <a:rPr lang="en-US" sz="2800" dirty="0" err="1"/>
              <a:t>frenum</a:t>
            </a:r>
            <a:r>
              <a:rPr lang="en-US" sz="2800" dirty="0"/>
              <a:t> might be congenitally </a:t>
            </a:r>
            <a:r>
              <a:rPr lang="en-US" sz="2800" dirty="0" smtClean="0"/>
              <a:t>short, thick</a:t>
            </a:r>
            <a:r>
              <a:rPr lang="en-US" sz="2800" dirty="0"/>
              <a:t>, or tight, or may extend too far down along </a:t>
            </a:r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tongue </a:t>
            </a:r>
            <a:r>
              <a:rPr lang="en-US" sz="2800" dirty="0"/>
              <a:t>or the gum. </a:t>
            </a:r>
            <a:endParaRPr lang="en-US" sz="2800" dirty="0" smtClean="0"/>
          </a:p>
          <a:p>
            <a:r>
              <a:rPr lang="en-US" sz="2800" dirty="0" smtClean="0"/>
              <a:t>An </a:t>
            </a:r>
            <a:r>
              <a:rPr lang="en-US" sz="2800" dirty="0"/>
              <a:t>unusually thick, large, or </a:t>
            </a:r>
            <a:r>
              <a:rPr lang="en-US" sz="2800" dirty="0" smtClean="0"/>
              <a:t>tight lingual </a:t>
            </a:r>
            <a:r>
              <a:rPr lang="en-US" sz="2800" dirty="0" err="1"/>
              <a:t>frenum</a:t>
            </a:r>
            <a:r>
              <a:rPr lang="en-US" sz="2800" dirty="0"/>
              <a:t> can seriously constrict the </a:t>
            </a:r>
            <a:r>
              <a:rPr lang="en-US" sz="2800" dirty="0" smtClean="0"/>
              <a:t>movement of </a:t>
            </a:r>
            <a:r>
              <a:rPr lang="en-US" sz="2800" dirty="0"/>
              <a:t>the tongue and this condition is called “</a:t>
            </a:r>
            <a:r>
              <a:rPr lang="en-US" sz="2800" dirty="0" smtClean="0"/>
              <a:t>tongue-tie” or </a:t>
            </a:r>
            <a:r>
              <a:rPr lang="en-US" sz="2800" dirty="0" err="1" smtClean="0"/>
              <a:t>ankyloglossia</a:t>
            </a:r>
            <a:r>
              <a:rPr lang="en-US" sz="28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27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LINGUAL FRENECTOMY</a:t>
            </a:r>
            <a:r>
              <a:rPr lang="en-US" sz="3600" b="1" dirty="0"/>
              <a:t> </a:t>
            </a:r>
            <a:r>
              <a:rPr lang="en-US" sz="3600" b="1" dirty="0" smtClean="0"/>
              <a:t>   </a:t>
            </a:r>
            <a:r>
              <a:rPr lang="en-US" sz="2800" b="1" dirty="0" smtClean="0"/>
              <a:t>ANKYLOGLOSSIA</a:t>
            </a:r>
          </a:p>
          <a:p>
            <a:r>
              <a:rPr lang="en-US" sz="2800" b="1" dirty="0" smtClean="0"/>
              <a:t>Symptoms and clinical features </a:t>
            </a:r>
            <a:endParaRPr lang="en-US" b="1" dirty="0"/>
          </a:p>
          <a:p>
            <a:r>
              <a:rPr lang="en-US" sz="2400" dirty="0" smtClean="0"/>
              <a:t>Children </a:t>
            </a:r>
            <a:r>
              <a:rPr lang="en-US" sz="2400" dirty="0"/>
              <a:t>may have difficulty breastfeeding as </a:t>
            </a:r>
            <a:r>
              <a:rPr lang="en-US" sz="2400" dirty="0" smtClean="0"/>
              <a:t>infants and </a:t>
            </a:r>
            <a:r>
              <a:rPr lang="en-US" sz="2400" dirty="0"/>
              <a:t>may later develop lisping.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patient is </a:t>
            </a:r>
            <a:r>
              <a:rPr lang="en-US" sz="2400" dirty="0" smtClean="0"/>
              <a:t>unable to </a:t>
            </a:r>
            <a:r>
              <a:rPr lang="en-US" sz="2400" dirty="0"/>
              <a:t>clear away food from the roof of the palate and </a:t>
            </a:r>
            <a:r>
              <a:rPr lang="en-US" sz="2400" dirty="0" smtClean="0"/>
              <a:t>from</a:t>
            </a:r>
            <a:r>
              <a:rPr lang="en-US" sz="2400" dirty="0"/>
              <a:t> </a:t>
            </a:r>
            <a:r>
              <a:rPr lang="en-US" sz="2400" dirty="0" err="1" smtClean="0"/>
              <a:t>labiobuccal</a:t>
            </a:r>
            <a:r>
              <a:rPr lang="en-US" sz="2400" dirty="0" smtClean="0"/>
              <a:t> </a:t>
            </a:r>
            <a:r>
              <a:rPr lang="en-US" sz="2400" dirty="0"/>
              <a:t>sulci. </a:t>
            </a:r>
            <a:endParaRPr lang="en-US" sz="2400" dirty="0" smtClean="0"/>
          </a:p>
          <a:p>
            <a:r>
              <a:rPr lang="en-US" sz="2400" dirty="0" smtClean="0"/>
              <a:t>Some </a:t>
            </a:r>
            <a:r>
              <a:rPr lang="en-US" sz="2400" dirty="0"/>
              <a:t>patients may develop an open bite because </a:t>
            </a:r>
            <a:r>
              <a:rPr lang="en-US" sz="2400" dirty="0" smtClean="0"/>
              <a:t>of the </a:t>
            </a:r>
            <a:r>
              <a:rPr lang="en-US" sz="2400" dirty="0"/>
              <a:t>pull of the </a:t>
            </a:r>
            <a:r>
              <a:rPr lang="en-US" sz="2400" dirty="0" err="1"/>
              <a:t>frenum</a:t>
            </a:r>
            <a:r>
              <a:rPr lang="en-US" sz="2400" dirty="0"/>
              <a:t> on the jaw and tongue thrusting.</a:t>
            </a:r>
            <a:br>
              <a:rPr lang="en-US" sz="2400" dirty="0"/>
            </a:br>
            <a:r>
              <a:rPr lang="en-US" sz="2400" b="1" dirty="0" smtClean="0"/>
              <a:t>Clinical Features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tongue acquires a heart shape when </a:t>
            </a:r>
            <a:r>
              <a:rPr lang="en-US" sz="2400" dirty="0" smtClean="0"/>
              <a:t>raised.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patient cannot extend tongue out to a </a:t>
            </a:r>
            <a:r>
              <a:rPr lang="en-US" sz="2400" dirty="0" smtClean="0"/>
              <a:t>point and </a:t>
            </a:r>
            <a:r>
              <a:rPr lang="en-US" sz="2400" dirty="0"/>
              <a:t>it curves down when extended.</a:t>
            </a:r>
            <a:br>
              <a:rPr lang="en-US" sz="2400" dirty="0"/>
            </a:b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2453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LINGUAL FRENECTOMY</a:t>
            </a:r>
            <a:r>
              <a:rPr lang="en-US" sz="3600" b="1" dirty="0"/>
              <a:t> </a:t>
            </a:r>
            <a:r>
              <a:rPr lang="en-US" sz="3600" b="1" dirty="0" smtClean="0"/>
              <a:t>   </a:t>
            </a:r>
            <a:r>
              <a:rPr lang="en-US" sz="2800" b="1" dirty="0" smtClean="0"/>
              <a:t>ANKYLOGLOSSIA</a:t>
            </a:r>
          </a:p>
          <a:p>
            <a:r>
              <a:rPr lang="en-US" sz="2800" b="1" dirty="0" smtClean="0"/>
              <a:t>Treatment </a:t>
            </a:r>
          </a:p>
          <a:p>
            <a:r>
              <a:rPr lang="en-US" sz="2800" dirty="0"/>
              <a:t>A </a:t>
            </a:r>
            <a:r>
              <a:rPr lang="en-US" sz="2800" dirty="0" err="1"/>
              <a:t>frenectomy</a:t>
            </a:r>
            <a:r>
              <a:rPr lang="en-US" sz="2800" dirty="0"/>
              <a:t> is performed using either a scalpel or a</a:t>
            </a:r>
            <a:br>
              <a:rPr lang="en-US" sz="2800" dirty="0"/>
            </a:br>
            <a:r>
              <a:rPr lang="en-US" sz="2800" dirty="0"/>
              <a:t>CO2 laser.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surgeon excises the </a:t>
            </a:r>
            <a:r>
              <a:rPr lang="en-US" sz="2800" dirty="0" err="1" smtClean="0"/>
              <a:t>frenum</a:t>
            </a:r>
            <a:r>
              <a:rPr lang="en-US" sz="2800" dirty="0"/>
              <a:t> </a:t>
            </a:r>
            <a:r>
              <a:rPr lang="en-US" sz="2800" dirty="0" smtClean="0"/>
              <a:t>or </a:t>
            </a:r>
            <a:r>
              <a:rPr lang="en-US" sz="2800" dirty="0"/>
              <a:t>performs a Z-</a:t>
            </a:r>
            <a:r>
              <a:rPr lang="en-US" sz="2800" dirty="0" err="1"/>
              <a:t>plasty</a:t>
            </a:r>
            <a:r>
              <a:rPr lang="en-US" sz="2800" dirty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order to </a:t>
            </a:r>
            <a:r>
              <a:rPr lang="en-US" sz="2800" dirty="0" smtClean="0"/>
              <a:t>mobilize the </a:t>
            </a:r>
            <a:r>
              <a:rPr lang="en-US" sz="2800" dirty="0"/>
              <a:t>tongue. </a:t>
            </a:r>
            <a:endParaRPr lang="en-US" sz="2800" dirty="0" smtClean="0"/>
          </a:p>
          <a:p>
            <a:r>
              <a:rPr lang="en-US" sz="2800" dirty="0" smtClean="0"/>
              <a:t>When </a:t>
            </a:r>
            <a:r>
              <a:rPr lang="en-US" sz="2800" dirty="0"/>
              <a:t>conducted with a laser, the </a:t>
            </a:r>
            <a:r>
              <a:rPr lang="en-US" sz="2800" dirty="0" smtClean="0"/>
              <a:t>surgery tends </a:t>
            </a:r>
            <a:r>
              <a:rPr lang="en-US" sz="2800" dirty="0"/>
              <a:t>to cause very little bleeding, does not </a:t>
            </a:r>
            <a:r>
              <a:rPr lang="en-US" sz="2800" dirty="0" smtClean="0"/>
              <a:t>require sutures</a:t>
            </a:r>
            <a:r>
              <a:rPr lang="en-US" sz="2800" dirty="0"/>
              <a:t>, and often results in very little </a:t>
            </a:r>
            <a:r>
              <a:rPr lang="en-US" sz="2800" dirty="0" smtClean="0"/>
              <a:t>post-procedure discomfort</a:t>
            </a:r>
            <a:r>
              <a:rPr lang="en-US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41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81314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6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/>
              <a:t>CIRCUMFERENTIAL </a:t>
            </a:r>
            <a:r>
              <a:rPr lang="en-US" sz="2800" b="1" dirty="0" smtClean="0"/>
              <a:t>FIBEROTOMY/ PERICISION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The </a:t>
            </a:r>
            <a:r>
              <a:rPr lang="en-US" sz="2800" dirty="0" err="1"/>
              <a:t>supracrestal</a:t>
            </a:r>
            <a:r>
              <a:rPr lang="en-US" sz="2800" dirty="0"/>
              <a:t> gingival </a:t>
            </a:r>
            <a:r>
              <a:rPr lang="en-US" sz="2800" dirty="0" smtClean="0"/>
              <a:t>fibers </a:t>
            </a:r>
            <a:r>
              <a:rPr lang="en-US" sz="2800" dirty="0"/>
              <a:t>have high propensity</a:t>
            </a:r>
            <a:br>
              <a:rPr lang="en-US" sz="2800" dirty="0"/>
            </a:br>
            <a:r>
              <a:rPr lang="en-US" sz="2800" dirty="0"/>
              <a:t>for relapse following rotation correction. </a:t>
            </a:r>
            <a:endParaRPr lang="en-US" sz="2800" dirty="0" smtClean="0"/>
          </a:p>
          <a:p>
            <a:r>
              <a:rPr lang="en-US" sz="2800" dirty="0" smtClean="0"/>
              <a:t>So </a:t>
            </a:r>
            <a:r>
              <a:rPr lang="en-US" sz="2800" dirty="0"/>
              <a:t>these </a:t>
            </a:r>
            <a:r>
              <a:rPr lang="en-US" sz="2800" dirty="0" smtClean="0"/>
              <a:t>fibers</a:t>
            </a:r>
            <a:r>
              <a:rPr lang="en-US" sz="2800" dirty="0"/>
              <a:t> </a:t>
            </a:r>
            <a:r>
              <a:rPr lang="en-US" sz="2800" dirty="0" smtClean="0"/>
              <a:t>are </a:t>
            </a:r>
            <a:r>
              <a:rPr lang="en-US" sz="2800" dirty="0"/>
              <a:t>surgically excised, following mild overcorrection </a:t>
            </a:r>
            <a:r>
              <a:rPr lang="en-US" sz="2800" dirty="0" smtClean="0"/>
              <a:t>of rotated teeth.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overcorrections are removed 1 </a:t>
            </a:r>
            <a:r>
              <a:rPr lang="en-US" sz="2800" dirty="0" smtClean="0"/>
              <a:t>week after </a:t>
            </a:r>
            <a:r>
              <a:rPr lang="en-US" sz="2800" dirty="0"/>
              <a:t>surgery and before impression for retainers. </a:t>
            </a:r>
            <a:endParaRPr lang="en-US" sz="2800" dirty="0" smtClean="0"/>
          </a:p>
          <a:p>
            <a:r>
              <a:rPr lang="en-US" sz="2800" b="1" i="1" dirty="0" smtClean="0"/>
              <a:t>Synonyms</a:t>
            </a:r>
            <a:r>
              <a:rPr lang="en-US" sz="2800" b="1" i="1" dirty="0"/>
              <a:t>: </a:t>
            </a:r>
            <a:r>
              <a:rPr lang="en-US" sz="2800" dirty="0" err="1"/>
              <a:t>Supracrestal</a:t>
            </a:r>
            <a:r>
              <a:rPr lang="en-US" sz="2800" dirty="0"/>
              <a:t> </a:t>
            </a:r>
            <a:r>
              <a:rPr lang="en-US" sz="2800" dirty="0" err="1" smtClean="0"/>
              <a:t>fiberotomy</a:t>
            </a:r>
            <a:r>
              <a:rPr lang="en-US" sz="2800" dirty="0"/>
              <a:t>, </a:t>
            </a:r>
            <a:r>
              <a:rPr lang="en-US" sz="2800" dirty="0" smtClean="0"/>
              <a:t>Circumferential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supracrestal</a:t>
            </a:r>
            <a:r>
              <a:rPr lang="en-US" sz="2800" dirty="0"/>
              <a:t> </a:t>
            </a:r>
            <a:r>
              <a:rPr lang="en-US" sz="2800" dirty="0" err="1" smtClean="0"/>
              <a:t>fiberotomy</a:t>
            </a:r>
            <a:r>
              <a:rPr lang="en-US" sz="2800" dirty="0"/>
              <a:t>, </a:t>
            </a:r>
            <a:r>
              <a:rPr lang="en-US" sz="2800" dirty="0" smtClean="0"/>
              <a:t>Sulcus </a:t>
            </a:r>
            <a:r>
              <a:rPr lang="en-US" sz="2800" dirty="0"/>
              <a:t>slice procedure, Edward</a:t>
            </a:r>
            <a:br>
              <a:rPr lang="en-US" sz="2800" dirty="0"/>
            </a:br>
            <a:r>
              <a:rPr lang="en-US" sz="2800" dirty="0"/>
              <a:t>procedure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2501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/>
              <a:t>CIRCUMFERENTIAL </a:t>
            </a:r>
            <a:r>
              <a:rPr lang="en-US" sz="2800" b="1" dirty="0" smtClean="0"/>
              <a:t>FIBEROTOMY/ PERICISION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b="1" i="1" dirty="0" smtClean="0"/>
              <a:t>Principle</a:t>
            </a:r>
            <a:endParaRPr lang="en-US" b="1" i="1" dirty="0"/>
          </a:p>
          <a:p>
            <a:r>
              <a:rPr lang="en-US" sz="2800" dirty="0"/>
              <a:t>The main reason for relapse after orthodontic </a:t>
            </a:r>
            <a:r>
              <a:rPr lang="en-US" sz="2800" dirty="0" smtClean="0"/>
              <a:t>treatment is </a:t>
            </a:r>
            <a:r>
              <a:rPr lang="en-US" sz="2800" dirty="0"/>
              <a:t>rebound of the network of elastic </a:t>
            </a:r>
            <a:r>
              <a:rPr lang="en-US" sz="2800" dirty="0" err="1"/>
              <a:t>supracrestal</a:t>
            </a:r>
            <a:r>
              <a:rPr lang="en-US" sz="2800" dirty="0"/>
              <a:t> gingival </a:t>
            </a:r>
            <a:r>
              <a:rPr lang="en-US" sz="2800" dirty="0" smtClean="0"/>
              <a:t>fibers.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the teeth move to new position, these </a:t>
            </a:r>
            <a:r>
              <a:rPr lang="en-US" sz="2800" dirty="0" smtClean="0"/>
              <a:t>fibers </a:t>
            </a:r>
            <a:r>
              <a:rPr lang="en-US" sz="2800" dirty="0"/>
              <a:t>are stretched and remodeling of </a:t>
            </a:r>
            <a:r>
              <a:rPr lang="en-US" sz="2800" dirty="0" smtClean="0"/>
              <a:t>these fibers </a:t>
            </a:r>
            <a:r>
              <a:rPr lang="en-US" sz="2800" dirty="0"/>
              <a:t>takes a long </a:t>
            </a:r>
            <a:r>
              <a:rPr lang="en-US" sz="2800" dirty="0" smtClean="0"/>
              <a:t>time.</a:t>
            </a:r>
          </a:p>
          <a:p>
            <a:r>
              <a:rPr lang="en-US" sz="2800" dirty="0" err="1" smtClean="0"/>
              <a:t>Pericision</a:t>
            </a:r>
            <a:r>
              <a:rPr lang="en-US" sz="2800" dirty="0" smtClean="0"/>
              <a:t> </a:t>
            </a:r>
            <a:r>
              <a:rPr lang="en-US" sz="2800" dirty="0"/>
              <a:t>involves </a:t>
            </a:r>
            <a:r>
              <a:rPr lang="en-US" sz="2800" dirty="0" smtClean="0"/>
              <a:t>elimination of </a:t>
            </a:r>
            <a:r>
              <a:rPr lang="en-US" sz="2800" dirty="0"/>
              <a:t>the pull of elastic </a:t>
            </a:r>
            <a:r>
              <a:rPr lang="en-US" sz="2800" dirty="0" err="1"/>
              <a:t>supracrestal</a:t>
            </a:r>
            <a:r>
              <a:rPr lang="en-US" sz="2800" dirty="0"/>
              <a:t> gingival </a:t>
            </a:r>
            <a:r>
              <a:rPr lang="en-US" sz="2800" dirty="0" smtClean="0"/>
              <a:t>fibers </a:t>
            </a:r>
            <a:r>
              <a:rPr lang="en-US" sz="2800" dirty="0"/>
              <a:t>by sectioning these </a:t>
            </a:r>
            <a:r>
              <a:rPr lang="en-US" sz="2800" dirty="0" smtClean="0"/>
              <a:t>fibers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Teeth </a:t>
            </a:r>
            <a:r>
              <a:rPr lang="en-US" sz="2800" dirty="0"/>
              <a:t>are held in the corrected position when the </a:t>
            </a:r>
            <a:r>
              <a:rPr lang="en-US" sz="2800" dirty="0" smtClean="0"/>
              <a:t>fibers </a:t>
            </a:r>
            <a:r>
              <a:rPr lang="en-US" sz="2800" dirty="0"/>
              <a:t>heal, thereby reducing the </a:t>
            </a:r>
            <a:r>
              <a:rPr lang="en-US" sz="2800" dirty="0" smtClean="0"/>
              <a:t>relapse caused </a:t>
            </a:r>
            <a:r>
              <a:rPr lang="en-US" sz="2800" dirty="0"/>
              <a:t>by elasticity of the gingival </a:t>
            </a:r>
            <a:r>
              <a:rPr lang="en-US" sz="2800" dirty="0" smtClean="0"/>
              <a:t>fibers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9666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/>
              <a:t>CIRCUMFERENTIAL </a:t>
            </a:r>
            <a:r>
              <a:rPr lang="en-US" sz="2800" b="1" dirty="0" smtClean="0"/>
              <a:t>FIBEROTOMY/ PERICISION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b="1" i="1" dirty="0" smtClean="0"/>
              <a:t>Treatment</a:t>
            </a:r>
          </a:p>
          <a:p>
            <a:r>
              <a:rPr lang="en-US" sz="2400" dirty="0"/>
              <a:t>Under local anesthesia, the sharp point of the </a:t>
            </a:r>
            <a:r>
              <a:rPr lang="en-US" sz="2400" dirty="0" smtClean="0"/>
              <a:t>fine blade (No</a:t>
            </a:r>
            <a:r>
              <a:rPr lang="en-US" sz="2400" dirty="0"/>
              <a:t>. 15 </a:t>
            </a:r>
            <a:r>
              <a:rPr lang="en-US" sz="2400" dirty="0" smtClean="0"/>
              <a:t>BP blade</a:t>
            </a:r>
            <a:r>
              <a:rPr lang="en-US" sz="2400" dirty="0"/>
              <a:t>) is inserted </a:t>
            </a:r>
            <a:r>
              <a:rPr lang="en-US" sz="2400" dirty="0" smtClean="0"/>
              <a:t>into the </a:t>
            </a:r>
            <a:r>
              <a:rPr lang="en-US" sz="2400" dirty="0"/>
              <a:t>gingival crevice up to the alveolar crest</a:t>
            </a:r>
            <a:br>
              <a:rPr lang="en-US" sz="2400" dirty="0"/>
            </a:br>
            <a:r>
              <a:rPr lang="en-US" sz="2400" dirty="0"/>
              <a:t>of the bone.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blade is kept parallel to the tooth surface. The blade is passed around the circumference </a:t>
            </a:r>
            <a:r>
              <a:rPr lang="en-US" sz="2400" dirty="0" smtClean="0"/>
              <a:t>of the </a:t>
            </a:r>
            <a:r>
              <a:rPr lang="en-US" sz="2400" dirty="0"/>
              <a:t>tooth.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severs the </a:t>
            </a:r>
            <a:r>
              <a:rPr lang="en-US" sz="2400" dirty="0" smtClean="0"/>
              <a:t>fibers </a:t>
            </a:r>
            <a:r>
              <a:rPr lang="en-US" sz="2400" dirty="0"/>
              <a:t>connecting tooth to </a:t>
            </a:r>
            <a:r>
              <a:rPr lang="en-US" sz="2400" dirty="0" smtClean="0"/>
              <a:t>the gingival </a:t>
            </a:r>
            <a:r>
              <a:rPr lang="en-US" sz="2400" dirty="0"/>
              <a:t>soft </a:t>
            </a:r>
            <a:r>
              <a:rPr lang="en-US" sz="2400" dirty="0" smtClean="0"/>
              <a:t>tissues.</a:t>
            </a:r>
          </a:p>
          <a:p>
            <a:r>
              <a:rPr lang="en-US" sz="2400" dirty="0" smtClean="0"/>
              <a:t>Cuts </a:t>
            </a:r>
            <a:r>
              <a:rPr lang="en-US" sz="2400" dirty="0"/>
              <a:t>are made </a:t>
            </a:r>
            <a:r>
              <a:rPr lang="en-US" sz="2400" dirty="0" err="1"/>
              <a:t>interproximally</a:t>
            </a:r>
            <a:r>
              <a:rPr lang="en-US" sz="2400" dirty="0"/>
              <a:t> </a:t>
            </a:r>
            <a:r>
              <a:rPr lang="en-US" sz="2400" dirty="0" smtClean="0"/>
              <a:t>on each </a:t>
            </a:r>
            <a:r>
              <a:rPr lang="en-US" sz="2400" dirty="0"/>
              <a:t>side of the rotated tooth. </a:t>
            </a:r>
            <a:endParaRPr lang="en-US" sz="2400" dirty="0" smtClean="0"/>
          </a:p>
          <a:p>
            <a:r>
              <a:rPr lang="en-US" sz="2400" dirty="0" smtClean="0"/>
              <a:t>Cuts </a:t>
            </a:r>
            <a:r>
              <a:rPr lang="en-US" sz="2400" dirty="0"/>
              <a:t>are made along </a:t>
            </a:r>
            <a:r>
              <a:rPr lang="en-US" sz="2400" dirty="0" smtClean="0"/>
              <a:t>the </a:t>
            </a:r>
            <a:r>
              <a:rPr lang="en-US" sz="2400" dirty="0"/>
              <a:t>labial and lingual gingival margins also. If the </a:t>
            </a:r>
            <a:r>
              <a:rPr lang="en-US" sz="2400" dirty="0" smtClean="0"/>
              <a:t>labial gingiva </a:t>
            </a:r>
            <a:r>
              <a:rPr lang="en-US" sz="2400" dirty="0"/>
              <a:t>is thin, this cut is eliminated.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24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152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861" y="1219200"/>
            <a:ext cx="9345864" cy="3138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3" y="5181600"/>
            <a:ext cx="897345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91350"/>
              </p:ext>
            </p:extLst>
          </p:nvPr>
        </p:nvGraphicFramePr>
        <p:xfrm>
          <a:off x="1953905" y="2645769"/>
          <a:ext cx="6096000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 AREAS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INTRODUCTION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DESIRE TO KNOW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Minor Surgery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DESIRE TO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Frenectomy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</a:p>
                    <a:p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NICE TO KNOW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Removal</a:t>
                      </a:r>
                      <a:r>
                        <a:rPr lang="en-US" sz="1800" baseline="0" dirty="0" smtClean="0"/>
                        <a:t> of supernumerary teeth &amp; </a:t>
                      </a:r>
                      <a:r>
                        <a:rPr lang="en-US" sz="1800" baseline="0" dirty="0" err="1" smtClean="0"/>
                        <a:t>odontomes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</a:p>
                    <a:p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Surgical Exposure of Impacted Teeth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62916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Corticotomy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1027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Osteotomy</a:t>
                      </a:r>
                      <a:r>
                        <a:rPr lang="en-US" sz="1800" baseline="0" dirty="0" smtClean="0"/>
                        <a:t> for RME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088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5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/>
              <a:t>EXPOSURE OF IMPACTED TEETH </a:t>
            </a:r>
            <a:br>
              <a:rPr lang="en-US" sz="2800" b="1" dirty="0"/>
            </a:br>
            <a:r>
              <a:rPr lang="en-US" sz="2800" b="1" dirty="0"/>
              <a:t>Indications</a:t>
            </a:r>
            <a:br>
              <a:rPr lang="en-US" sz="2800" b="1" dirty="0"/>
            </a:br>
            <a:r>
              <a:rPr lang="en-US" sz="2800" dirty="0"/>
              <a:t>An </a:t>
            </a:r>
            <a:r>
              <a:rPr lang="en-US" sz="2800" dirty="0" err="1"/>
              <a:t>unerupted</a:t>
            </a:r>
            <a:r>
              <a:rPr lang="en-US" sz="2800" dirty="0"/>
              <a:t> canine may be a candidate for </a:t>
            </a:r>
            <a:r>
              <a:rPr lang="en-US" sz="2800" dirty="0" smtClean="0"/>
              <a:t>surgical exposure </a:t>
            </a:r>
            <a:r>
              <a:rPr lang="en-US" sz="2800" dirty="0"/>
              <a:t>if:</a:t>
            </a:r>
            <a:br>
              <a:rPr lang="en-US" sz="2800" dirty="0"/>
            </a:br>
            <a:r>
              <a:rPr lang="en-US" sz="2800" dirty="0"/>
              <a:t>1. There is no sign of the tooth even after </a:t>
            </a:r>
            <a:r>
              <a:rPr lang="en-US" sz="2800" dirty="0" smtClean="0"/>
              <a:t>normal eruption age.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2. Adequate room in the arch is present or can </a:t>
            </a:r>
            <a:r>
              <a:rPr lang="en-US" sz="2800" dirty="0" smtClean="0"/>
              <a:t>be created </a:t>
            </a:r>
            <a:r>
              <a:rPr lang="en-US" sz="2800" dirty="0" err="1"/>
              <a:t>orthodontically</a:t>
            </a:r>
            <a:r>
              <a:rPr lang="en-US" sz="2800" dirty="0"/>
              <a:t> or by extraction of </a:t>
            </a:r>
            <a:r>
              <a:rPr lang="en-US" sz="2800" dirty="0" smtClean="0"/>
              <a:t>some other </a:t>
            </a:r>
            <a:r>
              <a:rPr lang="en-US" sz="2800" dirty="0"/>
              <a:t>tooth.</a:t>
            </a:r>
            <a:br>
              <a:rPr lang="en-US" sz="2800" dirty="0"/>
            </a:br>
            <a:r>
              <a:rPr lang="en-US" sz="2800" dirty="0"/>
              <a:t>3. Potential path of eruption is unobstructed by </a:t>
            </a:r>
            <a:r>
              <a:rPr lang="en-US" sz="2800" dirty="0" smtClean="0"/>
              <a:t>other teeth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/>
              <a:t>Radiographically the root is not dilacerated.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0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0413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/>
              <a:t>EXPOSURE OF IMPACTED TEETH </a:t>
            </a:r>
            <a:br>
              <a:rPr lang="en-US" sz="2800" b="1" dirty="0"/>
            </a:br>
            <a:r>
              <a:rPr lang="en-US" sz="2800" b="1" dirty="0" smtClean="0"/>
              <a:t>Technique</a:t>
            </a:r>
          </a:p>
          <a:p>
            <a:r>
              <a:rPr lang="en-US" sz="2000" dirty="0" smtClean="0"/>
              <a:t>Under </a:t>
            </a:r>
            <a:r>
              <a:rPr lang="en-US" sz="2000" dirty="0"/>
              <a:t>LA or GA, cruciform incision is made over </a:t>
            </a:r>
            <a:r>
              <a:rPr lang="en-US" sz="2000" dirty="0" smtClean="0"/>
              <a:t>the estimated </a:t>
            </a:r>
            <a:r>
              <a:rPr lang="en-US" sz="2000" dirty="0"/>
              <a:t>position of the crown of the </a:t>
            </a:r>
            <a:r>
              <a:rPr lang="en-US" sz="2000" dirty="0" err="1"/>
              <a:t>unerupted</a:t>
            </a:r>
            <a:r>
              <a:rPr lang="en-US" sz="2000" dirty="0"/>
              <a:t> </a:t>
            </a:r>
            <a:r>
              <a:rPr lang="en-US" sz="2000" dirty="0" smtClean="0"/>
              <a:t>tooth.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four triangular flaps are raised and </a:t>
            </a:r>
            <a:r>
              <a:rPr lang="en-US" sz="2000" dirty="0" smtClean="0"/>
              <a:t>after determining </a:t>
            </a:r>
            <a:r>
              <a:rPr lang="en-US" sz="2000" dirty="0"/>
              <a:t>the crown position, the flaps are </a:t>
            </a:r>
            <a:r>
              <a:rPr lang="en-US" sz="2000" dirty="0" smtClean="0"/>
              <a:t>excised.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sharp chisel or gouge is </a:t>
            </a:r>
            <a:r>
              <a:rPr lang="en-US" sz="2000" dirty="0" smtClean="0"/>
              <a:t>used with </a:t>
            </a:r>
            <a:r>
              <a:rPr lang="en-US" sz="2000" dirty="0"/>
              <a:t>hand pressure to remove the overlying bone. </a:t>
            </a:r>
            <a:endParaRPr lang="en-US" sz="2000" dirty="0" smtClean="0"/>
          </a:p>
          <a:p>
            <a:r>
              <a:rPr lang="en-US" sz="2000" dirty="0" smtClean="0"/>
              <a:t>The</a:t>
            </a:r>
            <a:r>
              <a:rPr lang="en-US" sz="2000" dirty="0"/>
              <a:t> </a:t>
            </a:r>
            <a:r>
              <a:rPr lang="en-US" sz="2000" dirty="0" smtClean="0"/>
              <a:t>tip </a:t>
            </a:r>
            <a:r>
              <a:rPr lang="en-US" sz="2000" dirty="0"/>
              <a:t>of the cusp, the cingulum and the greatest </a:t>
            </a:r>
            <a:r>
              <a:rPr lang="en-US" sz="2000" dirty="0" smtClean="0"/>
              <a:t>mesial and </a:t>
            </a:r>
            <a:r>
              <a:rPr lang="en-US" sz="2000" dirty="0"/>
              <a:t>distal convexities of the crown are exposed. </a:t>
            </a:r>
            <a:endParaRPr lang="en-US" sz="2000" dirty="0" smtClean="0"/>
          </a:p>
          <a:p>
            <a:r>
              <a:rPr lang="en-US" sz="2000" dirty="0" smtClean="0"/>
              <a:t>The</a:t>
            </a:r>
            <a:r>
              <a:rPr lang="en-US" sz="2000" dirty="0"/>
              <a:t> </a:t>
            </a:r>
            <a:r>
              <a:rPr lang="en-US" sz="2000" dirty="0" smtClean="0"/>
              <a:t>surrounding </a:t>
            </a:r>
            <a:r>
              <a:rPr lang="en-US" sz="2000" dirty="0"/>
              <a:t>bone is carefully </a:t>
            </a:r>
            <a:r>
              <a:rPr lang="en-US" sz="2000" dirty="0" err="1"/>
              <a:t>chiselled</a:t>
            </a:r>
            <a:r>
              <a:rPr lang="en-US" sz="2000" dirty="0"/>
              <a:t> to create </a:t>
            </a:r>
            <a:r>
              <a:rPr lang="en-US" sz="2000" dirty="0" smtClean="0"/>
              <a:t>a shallow </a:t>
            </a:r>
            <a:r>
              <a:rPr lang="en-US" sz="2000" dirty="0"/>
              <a:t>cavity (</a:t>
            </a:r>
            <a:r>
              <a:rPr lang="en-US" sz="2000" dirty="0" err="1"/>
              <a:t>saucerization</a:t>
            </a:r>
            <a:r>
              <a:rPr lang="en-US" sz="2000" dirty="0"/>
              <a:t>). </a:t>
            </a:r>
            <a:endParaRPr lang="en-US" sz="2000" dirty="0" smtClean="0"/>
          </a:p>
          <a:p>
            <a:r>
              <a:rPr lang="en-US" sz="2000" dirty="0"/>
              <a:t>The cavity is packed with </a:t>
            </a:r>
            <a:r>
              <a:rPr lang="en-US" sz="2000" dirty="0" smtClean="0"/>
              <a:t>cotton impregnated </a:t>
            </a:r>
            <a:r>
              <a:rPr lang="en-US" sz="2000" dirty="0"/>
              <a:t>with zinc-oxide eugenol paste for </a:t>
            </a:r>
            <a:r>
              <a:rPr lang="en-US" sz="2000" dirty="0" smtClean="0"/>
              <a:t>10-14 days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bracket may be cemented at the time </a:t>
            </a:r>
            <a:r>
              <a:rPr lang="en-US" sz="2000" dirty="0" smtClean="0"/>
              <a:t>of exposure </a:t>
            </a:r>
            <a:r>
              <a:rPr lang="en-US" sz="2000" dirty="0"/>
              <a:t>or later to aid in eruption</a:t>
            </a:r>
            <a:r>
              <a:rPr lang="en-US" sz="1050" dirty="0"/>
              <a:t>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112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-1"/>
            <a:ext cx="4572000" cy="69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 smtClean="0"/>
              <a:t>HARD </a:t>
            </a:r>
            <a:r>
              <a:rPr lang="en-US" b="1" dirty="0"/>
              <a:t>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/>
              <a:t>REMOVAL OF OBSTRUCTION TO ERUPTION</a:t>
            </a:r>
            <a:br>
              <a:rPr lang="en-US" sz="2800" b="1" dirty="0"/>
            </a:br>
            <a:r>
              <a:rPr lang="en-US" sz="2800" b="1" dirty="0"/>
              <a:t>(e.g., supernumerary teeth, </a:t>
            </a:r>
            <a:r>
              <a:rPr lang="en-US" sz="2800" b="1" dirty="0" err="1"/>
              <a:t>odontomes</a:t>
            </a:r>
            <a:r>
              <a:rPr lang="en-US" sz="2800" b="1" dirty="0"/>
              <a:t>)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2800" b="1" dirty="0" smtClean="0"/>
              <a:t>Indications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Supernumeraries should be extracted because:</a:t>
            </a:r>
            <a:br>
              <a:rPr lang="en-US" sz="2800" dirty="0"/>
            </a:br>
            <a:r>
              <a:rPr lang="en-US" sz="2800" dirty="0"/>
              <a:t>1. In the anterior maxillary region, </a:t>
            </a:r>
            <a:r>
              <a:rPr lang="en-US" sz="2800" dirty="0" smtClean="0"/>
              <a:t>they may </a:t>
            </a:r>
            <a:r>
              <a:rPr lang="en-US" sz="2800" dirty="0"/>
              <a:t>prevent eruption of permanent incisors.</a:t>
            </a:r>
            <a:br>
              <a:rPr lang="en-US" sz="2800" dirty="0"/>
            </a:br>
            <a:r>
              <a:rPr lang="en-US" sz="2800" dirty="0"/>
              <a:t>2. May cause pressure on the root and lead </a:t>
            </a:r>
            <a:r>
              <a:rPr lang="en-US" sz="2800" dirty="0" smtClean="0"/>
              <a:t>to </a:t>
            </a:r>
            <a:r>
              <a:rPr lang="en-US" sz="2800" dirty="0" err="1" smtClean="0"/>
              <a:t>malpositioning</a:t>
            </a:r>
            <a:r>
              <a:rPr lang="en-US" sz="2800" dirty="0" smtClean="0"/>
              <a:t> </a:t>
            </a:r>
            <a:r>
              <a:rPr lang="en-US" sz="2800" dirty="0"/>
              <a:t>of adjacent teeth.</a:t>
            </a:r>
            <a:br>
              <a:rPr lang="en-US" sz="2800" dirty="0"/>
            </a:br>
            <a:r>
              <a:rPr lang="en-US" sz="2800" dirty="0"/>
              <a:t>3. If erupted, can be the cause for crowding in </a:t>
            </a:r>
            <a:r>
              <a:rPr lang="en-US" sz="2800" dirty="0" smtClean="0"/>
              <a:t>the arch </a:t>
            </a:r>
            <a:r>
              <a:rPr lang="en-US" sz="2800" dirty="0"/>
              <a:t>or may cause periodontal </a:t>
            </a:r>
            <a:r>
              <a:rPr lang="en-US" sz="2800" dirty="0" smtClean="0"/>
              <a:t>complications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4. There may be a cyst associated with them.</a:t>
            </a:r>
            <a:br>
              <a:rPr lang="en-US" sz="28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7932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 smtClean="0"/>
              <a:t>HARD </a:t>
            </a:r>
            <a:r>
              <a:rPr lang="en-US" b="1" dirty="0"/>
              <a:t>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/>
              <a:t>REMOVAL OF OBSTRUCTION TO ERUPTION</a:t>
            </a:r>
            <a:br>
              <a:rPr lang="en-US" sz="2800" b="1" dirty="0"/>
            </a:br>
            <a:r>
              <a:rPr lang="en-US" sz="2800" b="1" dirty="0"/>
              <a:t>(e.g., supernumerary teeth, </a:t>
            </a:r>
            <a:r>
              <a:rPr lang="en-US" sz="2800" b="1" dirty="0" err="1"/>
              <a:t>odontomes</a:t>
            </a:r>
            <a:r>
              <a:rPr lang="en-US" sz="2800" b="1" dirty="0"/>
              <a:t>)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2800" b="1" dirty="0" smtClean="0"/>
              <a:t>Indications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err="1"/>
              <a:t>Odontomes</a:t>
            </a:r>
            <a:r>
              <a:rPr lang="en-US" sz="2800" dirty="0"/>
              <a:t> may be complex or </a:t>
            </a:r>
            <a:r>
              <a:rPr lang="en-US" sz="2800" dirty="0" smtClean="0"/>
              <a:t>compound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They are generally </a:t>
            </a:r>
            <a:r>
              <a:rPr lang="en-US" sz="2800" dirty="0"/>
              <a:t>diagnosed accidently on an X-ray only </a:t>
            </a:r>
            <a:r>
              <a:rPr lang="en-US" sz="2800" dirty="0" smtClean="0"/>
              <a:t>when they </a:t>
            </a:r>
            <a:r>
              <a:rPr lang="en-US" sz="2800" dirty="0"/>
              <a:t>cause delayed eruption or gross displacement of</a:t>
            </a:r>
            <a:br>
              <a:rPr lang="en-US" sz="2800" dirty="0"/>
            </a:br>
            <a:r>
              <a:rPr lang="en-US" sz="2800" dirty="0"/>
              <a:t>related permanent </a:t>
            </a:r>
            <a:r>
              <a:rPr lang="en-US" sz="2800" dirty="0" smtClean="0"/>
              <a:t>teeth.</a:t>
            </a:r>
          </a:p>
          <a:p>
            <a:r>
              <a:rPr lang="en-US" sz="2800" dirty="0" smtClean="0"/>
              <a:t>Swelling </a:t>
            </a:r>
            <a:r>
              <a:rPr lang="en-US" sz="2800" dirty="0"/>
              <a:t>may </a:t>
            </a:r>
            <a:r>
              <a:rPr lang="en-US" sz="2800" dirty="0" smtClean="0"/>
              <a:t>be an </a:t>
            </a:r>
            <a:r>
              <a:rPr lang="en-US" sz="2800" dirty="0"/>
              <a:t>associated finding. </a:t>
            </a:r>
            <a:endParaRPr lang="en-US" sz="2800" dirty="0" smtClean="0"/>
          </a:p>
          <a:p>
            <a:r>
              <a:rPr lang="en-US" sz="2800" dirty="0" smtClean="0"/>
              <a:t>Once </a:t>
            </a:r>
            <a:r>
              <a:rPr lang="en-US" sz="2800" dirty="0"/>
              <a:t>detected, an </a:t>
            </a:r>
            <a:r>
              <a:rPr lang="en-US" sz="2800" dirty="0" err="1" smtClean="0"/>
              <a:t>odontoma</a:t>
            </a:r>
            <a:r>
              <a:rPr lang="en-US" sz="2800" dirty="0" smtClean="0"/>
              <a:t> should </a:t>
            </a:r>
            <a:r>
              <a:rPr lang="en-US" sz="2800" dirty="0"/>
              <a:t>be removed as soon as possible </a:t>
            </a:r>
            <a:r>
              <a:rPr lang="en-US" sz="2800" dirty="0" smtClean="0"/>
              <a:t>to without </a:t>
            </a:r>
            <a:r>
              <a:rPr lang="en-US" sz="2800" dirty="0"/>
              <a:t>damaging the adjacent teeth or tooth germs.</a:t>
            </a:r>
            <a:br>
              <a:rPr lang="en-US" sz="28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6552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sz="2600" b="1" dirty="0"/>
              <a:t>SURGICAL UNCOVERING </a:t>
            </a:r>
            <a:r>
              <a:rPr lang="en-US" sz="2600" b="1" dirty="0" smtClean="0"/>
              <a:t>OF IMPACTIONS </a:t>
            </a:r>
            <a:r>
              <a:rPr lang="en-US" sz="2600" b="1" dirty="0"/>
              <a:t>AND POSITIONING</a:t>
            </a:r>
            <a:r>
              <a:rPr lang="en-US" sz="2600" dirty="0"/>
              <a:t> </a:t>
            </a:r>
            <a:endParaRPr lang="en-US" sz="2600" dirty="0" smtClean="0"/>
          </a:p>
          <a:p>
            <a:r>
              <a:rPr lang="en-US" sz="2600" dirty="0" smtClean="0"/>
              <a:t>Causes of canine Impaction</a:t>
            </a:r>
          </a:p>
          <a:p>
            <a:pPr marL="457200" lvl="1" indent="0">
              <a:buNone/>
            </a:pPr>
            <a:r>
              <a:rPr lang="en-US" sz="2200" b="1" dirty="0" smtClean="0"/>
              <a:t>1. </a:t>
            </a:r>
            <a:r>
              <a:rPr lang="en-US" sz="2200" dirty="0" smtClean="0"/>
              <a:t>Arch </a:t>
            </a:r>
            <a:r>
              <a:rPr lang="en-US" sz="2200" dirty="0"/>
              <a:t>length discrepancy</a:t>
            </a:r>
            <a:br>
              <a:rPr lang="en-US" sz="2200" dirty="0"/>
            </a:br>
            <a:r>
              <a:rPr lang="en-US" sz="2200" b="1" dirty="0"/>
              <a:t>2. </a:t>
            </a:r>
            <a:r>
              <a:rPr lang="en-US" sz="2200" dirty="0"/>
              <a:t>Abnormal developmental position of the tooth germ</a:t>
            </a:r>
            <a:br>
              <a:rPr lang="en-US" sz="2200" dirty="0"/>
            </a:br>
            <a:r>
              <a:rPr lang="en-US" sz="2200" b="1" dirty="0"/>
              <a:t>3. </a:t>
            </a:r>
            <a:r>
              <a:rPr lang="en-US" sz="2200" dirty="0"/>
              <a:t>Deﬂection of canine during eruption as canine </a:t>
            </a:r>
            <a:r>
              <a:rPr lang="en-US" sz="2200" dirty="0" smtClean="0"/>
              <a:t>has got </a:t>
            </a:r>
            <a:r>
              <a:rPr lang="en-US" sz="2200" dirty="0"/>
              <a:t>the longest path of eruption</a:t>
            </a:r>
            <a:br>
              <a:rPr lang="en-US" sz="2200" dirty="0"/>
            </a:br>
            <a:r>
              <a:rPr lang="en-US" sz="2200" b="1" dirty="0"/>
              <a:t>4. </a:t>
            </a:r>
            <a:r>
              <a:rPr lang="en-US" sz="2200" dirty="0"/>
              <a:t>A </a:t>
            </a:r>
            <a:r>
              <a:rPr lang="en-US" sz="2200" dirty="0" err="1"/>
              <a:t>palatally</a:t>
            </a:r>
            <a:r>
              <a:rPr lang="en-US" sz="2200" dirty="0"/>
              <a:t> impacted canine could be because </a:t>
            </a:r>
            <a:r>
              <a:rPr lang="en-US" sz="2200" dirty="0" smtClean="0"/>
              <a:t>of genetic </a:t>
            </a:r>
            <a:r>
              <a:rPr lang="en-US" sz="2200" dirty="0"/>
              <a:t>predisposition. It could also be because </a:t>
            </a:r>
            <a:r>
              <a:rPr lang="en-US" sz="2200" dirty="0" smtClean="0"/>
              <a:t>of missing </a:t>
            </a:r>
            <a:r>
              <a:rPr lang="en-US" sz="2200" dirty="0"/>
              <a:t>lateral incisors.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endParaRPr lang="en-US" sz="2400" b="1" i="1" dirty="0" smtClean="0"/>
          </a:p>
          <a:p>
            <a:pPr marL="457200" lvl="1" indent="0">
              <a:buNone/>
            </a:pPr>
            <a:r>
              <a:rPr lang="en-US" sz="2400" b="1" i="1" dirty="0" smtClean="0"/>
              <a:t>Sequela </a:t>
            </a:r>
            <a:r>
              <a:rPr lang="en-US" sz="2400" b="1" i="1" dirty="0"/>
              <a:t>of Impacted Canine</a:t>
            </a:r>
            <a:br>
              <a:rPr lang="en-US" sz="2400" b="1" i="1" dirty="0"/>
            </a:br>
            <a:r>
              <a:rPr lang="en-US" sz="2400" dirty="0"/>
              <a:t>The possible sequel of a </a:t>
            </a:r>
            <a:r>
              <a:rPr lang="en-US" sz="2400" dirty="0" err="1"/>
              <a:t>palatally</a:t>
            </a:r>
            <a:r>
              <a:rPr lang="en-US" sz="2400" dirty="0"/>
              <a:t> impacted canine are root</a:t>
            </a:r>
            <a:br>
              <a:rPr lang="en-US" sz="2400" dirty="0"/>
            </a:br>
            <a:r>
              <a:rPr lang="en-US" sz="2400" dirty="0"/>
              <a:t>resorption of adjacent teeth and the impacted canine, formation of </a:t>
            </a:r>
            <a:r>
              <a:rPr lang="en-US" sz="2400" dirty="0" err="1"/>
              <a:t>dentigerous</a:t>
            </a:r>
            <a:r>
              <a:rPr lang="en-US" sz="2400" dirty="0"/>
              <a:t> cyst, infection and referred pain.</a:t>
            </a:r>
            <a:r>
              <a:rPr lang="en-US" sz="20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4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9906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sz="2600" b="1" dirty="0"/>
              <a:t>SURGICAL UNCOVERING </a:t>
            </a:r>
            <a:r>
              <a:rPr lang="en-US" sz="2600" b="1" dirty="0" smtClean="0"/>
              <a:t>OF IMPACTIONS </a:t>
            </a:r>
            <a:r>
              <a:rPr lang="en-US" sz="2600" b="1" dirty="0"/>
              <a:t>AND POSITIONING</a:t>
            </a:r>
            <a:r>
              <a:rPr lang="en-US" sz="2600" dirty="0"/>
              <a:t> 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dirty="0"/>
              <a:t>A tooth that is impacted needs to be radiographically</a:t>
            </a:r>
            <a:br>
              <a:rPr lang="en-US" dirty="0"/>
            </a:br>
            <a:r>
              <a:rPr lang="en-US" dirty="0" smtClean="0"/>
              <a:t>evaluated </a:t>
            </a:r>
            <a:r>
              <a:rPr lang="en-US" dirty="0"/>
              <a:t>to determine its position.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dirty="0"/>
              <a:t>CBCT is the most preferred method </a:t>
            </a:r>
            <a:r>
              <a:rPr lang="en-US" dirty="0" smtClean="0"/>
              <a:t>to diagnose </a:t>
            </a:r>
            <a:r>
              <a:rPr lang="en-US" dirty="0"/>
              <a:t>and localize an impacted tooth now.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Object localization is mainly used to determine the location of a foreign object or an impacted tooth with the</a:t>
            </a:r>
            <a:br>
              <a:rPr lang="en-US" dirty="0"/>
            </a:br>
            <a:r>
              <a:rPr lang="en-US" dirty="0"/>
              <a:t>jaws. The two methods are:</a:t>
            </a:r>
            <a:br>
              <a:rPr lang="en-US" dirty="0"/>
            </a:br>
            <a:r>
              <a:rPr lang="en-US" b="1" dirty="0"/>
              <a:t>1. </a:t>
            </a:r>
            <a:r>
              <a:rPr lang="en-US" dirty="0"/>
              <a:t>Cross-section occlusal radiograph technique</a:t>
            </a:r>
            <a:br>
              <a:rPr lang="en-US" dirty="0"/>
            </a:br>
            <a:r>
              <a:rPr lang="en-US" b="1" dirty="0"/>
              <a:t>2. </a:t>
            </a:r>
            <a:r>
              <a:rPr lang="en-US" dirty="0"/>
              <a:t>Tube shift technique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4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48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sz="2600" b="1" dirty="0"/>
              <a:t>SURGICAL UNCOVERING </a:t>
            </a:r>
            <a:r>
              <a:rPr lang="en-US" sz="2600" b="1" dirty="0" smtClean="0"/>
              <a:t>OF IMPACTIONS </a:t>
            </a:r>
            <a:r>
              <a:rPr lang="en-US" sz="2600" b="1" dirty="0"/>
              <a:t>AND POSITIONING</a:t>
            </a:r>
            <a:r>
              <a:rPr lang="en-US" sz="2600" dirty="0"/>
              <a:t> </a:t>
            </a:r>
          </a:p>
          <a:p>
            <a:r>
              <a:rPr lang="en-US" sz="2800" b="1" dirty="0"/>
              <a:t>Methods of Treatment</a:t>
            </a:r>
            <a:br>
              <a:rPr lang="en-US" sz="2800" b="1" dirty="0"/>
            </a:br>
            <a:r>
              <a:rPr lang="en-US" sz="2800" dirty="0"/>
              <a:t>There are four possible methodologies of treatment.</a:t>
            </a:r>
            <a:br>
              <a:rPr lang="en-US" sz="2800" dirty="0"/>
            </a:br>
            <a:r>
              <a:rPr lang="en-US" sz="2800" b="1" dirty="0"/>
              <a:t>1. </a:t>
            </a:r>
            <a:r>
              <a:rPr lang="en-US" sz="2800" i="1" dirty="0"/>
              <a:t>Leave alone: </a:t>
            </a:r>
            <a:r>
              <a:rPr lang="en-US" sz="2800" dirty="0"/>
              <a:t>If the canine is asymptomatic without</a:t>
            </a:r>
            <a:br>
              <a:rPr lang="en-US" sz="2800" dirty="0"/>
            </a:br>
            <a:r>
              <a:rPr lang="en-US" sz="2800" dirty="0"/>
              <a:t>evidence of any infection or pathology, the tooth is</a:t>
            </a:r>
            <a:br>
              <a:rPr lang="en-US" sz="2800" dirty="0"/>
            </a:br>
            <a:r>
              <a:rPr lang="en-US" sz="2800" dirty="0"/>
              <a:t>left as such in a well-aligned arch. </a:t>
            </a:r>
            <a:br>
              <a:rPr lang="en-US" sz="2800" dirty="0"/>
            </a:br>
            <a:r>
              <a:rPr lang="en-US" sz="2800" b="1" dirty="0"/>
              <a:t>2. </a:t>
            </a:r>
            <a:r>
              <a:rPr lang="en-US" sz="2800" i="1" dirty="0"/>
              <a:t>Extract:</a:t>
            </a:r>
            <a:br>
              <a:rPr lang="en-US" sz="2800" i="1" dirty="0"/>
            </a:br>
            <a:r>
              <a:rPr lang="en-US" sz="2800" b="1" dirty="0"/>
              <a:t>a. </a:t>
            </a:r>
            <a:r>
              <a:rPr lang="en-US" sz="2800" dirty="0"/>
              <a:t>Teeth that are unfavorably positioned.</a:t>
            </a:r>
            <a:br>
              <a:rPr lang="en-US" sz="2800" dirty="0"/>
            </a:br>
            <a:r>
              <a:rPr lang="en-US" sz="2800" b="1" dirty="0"/>
              <a:t>b. </a:t>
            </a:r>
            <a:r>
              <a:rPr lang="en-US" sz="2800" dirty="0"/>
              <a:t>Teeth showing signs of pathology.</a:t>
            </a:r>
            <a:br>
              <a:rPr lang="en-US" sz="2800" dirty="0"/>
            </a:br>
            <a:r>
              <a:rPr lang="en-US" sz="2800" b="1" dirty="0"/>
              <a:t>c. </a:t>
            </a:r>
            <a:r>
              <a:rPr lang="en-US" sz="2800" dirty="0"/>
              <a:t>Tooth that causes resorption and displacement of</a:t>
            </a:r>
            <a:br>
              <a:rPr lang="en-US" sz="2800" dirty="0"/>
            </a:br>
            <a:r>
              <a:rPr lang="en-US" sz="2800" dirty="0"/>
              <a:t>adjacent tooth should be extracted.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4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089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sz="2600" b="1" dirty="0"/>
              <a:t>SURGICAL UNCOVERING </a:t>
            </a:r>
            <a:r>
              <a:rPr lang="en-US" sz="2600" b="1" dirty="0" smtClean="0"/>
              <a:t>OF IMPACTIONS </a:t>
            </a:r>
            <a:r>
              <a:rPr lang="en-US" sz="2600" b="1" dirty="0"/>
              <a:t>AND POSITIONING</a:t>
            </a:r>
            <a:r>
              <a:rPr lang="en-US" sz="2600" dirty="0"/>
              <a:t> </a:t>
            </a:r>
          </a:p>
          <a:p>
            <a:r>
              <a:rPr lang="en-US" sz="2800" b="1" dirty="0"/>
              <a:t>Methods of Treatment</a:t>
            </a:r>
            <a:br>
              <a:rPr lang="en-US" sz="2800" b="1" dirty="0"/>
            </a:br>
            <a:endParaRPr lang="en-US" sz="2800" b="1" dirty="0" smtClean="0"/>
          </a:p>
          <a:p>
            <a:r>
              <a:rPr lang="en-US" sz="2800" b="1" dirty="0" smtClean="0"/>
              <a:t>3</a:t>
            </a:r>
            <a:r>
              <a:rPr lang="en-US" sz="2800" b="1" dirty="0"/>
              <a:t>. </a:t>
            </a:r>
            <a:r>
              <a:rPr lang="en-US" sz="2800" i="1" dirty="0"/>
              <a:t>Only surgical exposure: </a:t>
            </a:r>
            <a:r>
              <a:rPr lang="en-US" sz="2800" dirty="0"/>
              <a:t>Surgical exposure alone </a:t>
            </a:r>
            <a:r>
              <a:rPr lang="en-US" sz="2800" dirty="0" smtClean="0"/>
              <a:t>is indicated </a:t>
            </a:r>
            <a:r>
              <a:rPr lang="en-US" sz="2800" dirty="0"/>
              <a:t>in the following conditions:</a:t>
            </a:r>
            <a:br>
              <a:rPr lang="en-US" sz="2800" dirty="0"/>
            </a:br>
            <a:r>
              <a:rPr lang="en-US" sz="2800" b="1" dirty="0"/>
              <a:t>a. </a:t>
            </a:r>
            <a:r>
              <a:rPr lang="en-US" sz="2800" dirty="0"/>
              <a:t>Favorably positioned canine with the apex close </a:t>
            </a:r>
            <a:r>
              <a:rPr lang="en-US" sz="2800" dirty="0" smtClean="0"/>
              <a:t>to normal </a:t>
            </a:r>
            <a:r>
              <a:rPr lang="en-US" sz="2800" dirty="0"/>
              <a:t>position.</a:t>
            </a:r>
            <a:br>
              <a:rPr lang="en-US" sz="2800" dirty="0"/>
            </a:br>
            <a:r>
              <a:rPr lang="en-US" sz="2800" b="1" dirty="0"/>
              <a:t>b. </a:t>
            </a:r>
            <a:r>
              <a:rPr lang="en-US" sz="2800" dirty="0"/>
              <a:t>Unobstructed path of eruption.</a:t>
            </a:r>
            <a:br>
              <a:rPr lang="en-US" sz="2800" dirty="0"/>
            </a:br>
            <a:r>
              <a:rPr lang="en-US" sz="2800" b="1" dirty="0"/>
              <a:t>c. </a:t>
            </a:r>
            <a:r>
              <a:rPr lang="en-US" sz="2800" dirty="0"/>
              <a:t>Availability of adequate room or space to accommodate the canine.</a:t>
            </a:r>
            <a:br>
              <a:rPr lang="en-US" sz="2800" dirty="0"/>
            </a:br>
            <a:r>
              <a:rPr lang="en-US" sz="2800" b="1" dirty="0"/>
              <a:t>d. </a:t>
            </a:r>
            <a:r>
              <a:rPr lang="en-US" sz="2800" dirty="0"/>
              <a:t>Tooth is not deeply placed.</a:t>
            </a:r>
            <a:br>
              <a:rPr lang="en-US" sz="2800" dirty="0"/>
            </a:br>
            <a:r>
              <a:rPr lang="en-US" sz="2800" b="1" dirty="0"/>
              <a:t>e. </a:t>
            </a:r>
            <a:r>
              <a:rPr lang="en-US" sz="2800" dirty="0"/>
              <a:t>Tooth is well within the eruptive period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4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2140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sz="2600" b="1" dirty="0"/>
              <a:t>SURGICAL UNCOVERING </a:t>
            </a:r>
            <a:r>
              <a:rPr lang="en-US" sz="2600" b="1" dirty="0" smtClean="0"/>
              <a:t>OF IMPACTIONS </a:t>
            </a:r>
            <a:r>
              <a:rPr lang="en-US" sz="2600" b="1" dirty="0"/>
              <a:t>AND POSITIONING</a:t>
            </a:r>
            <a:r>
              <a:rPr lang="en-US" sz="2600" dirty="0"/>
              <a:t> </a:t>
            </a:r>
          </a:p>
          <a:p>
            <a:r>
              <a:rPr lang="en-US" sz="2800" b="1" dirty="0"/>
              <a:t>Methods of Treatment</a:t>
            </a:r>
            <a:br>
              <a:rPr lang="en-US" sz="2800" b="1" dirty="0"/>
            </a:br>
            <a:r>
              <a:rPr lang="en-US" sz="2800" b="1" dirty="0" smtClean="0"/>
              <a:t>4</a:t>
            </a:r>
            <a:r>
              <a:rPr lang="en-US" sz="2800" b="1" dirty="0"/>
              <a:t>. </a:t>
            </a:r>
            <a:r>
              <a:rPr lang="en-US" sz="2800" i="1" dirty="0"/>
              <a:t>Surgical exposure and orthodontic </a:t>
            </a:r>
            <a:r>
              <a:rPr lang="en-US" sz="2800" i="1" dirty="0" smtClean="0"/>
              <a:t>alignment: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dirty="0"/>
              <a:t>• Insufficient space available.</a:t>
            </a:r>
            <a:br>
              <a:rPr lang="en-US" sz="2800" dirty="0"/>
            </a:br>
            <a:r>
              <a:rPr lang="en-US" sz="2800" dirty="0"/>
              <a:t>• Tooth requires proper positioning.</a:t>
            </a:r>
            <a:br>
              <a:rPr lang="en-US" sz="2800" dirty="0"/>
            </a:br>
            <a:r>
              <a:rPr lang="en-US" sz="2800" dirty="0"/>
              <a:t>• Associated with other orthodontic problems.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800" dirty="0"/>
              <a:t>Correction of </a:t>
            </a:r>
            <a:r>
              <a:rPr lang="en-US" sz="2800" dirty="0" err="1"/>
              <a:t>unerupted</a:t>
            </a:r>
            <a:r>
              <a:rPr lang="en-US" sz="2800" dirty="0"/>
              <a:t> tooth into proper position</a:t>
            </a:r>
            <a:br>
              <a:rPr lang="en-US" sz="2800" dirty="0"/>
            </a:br>
            <a:r>
              <a:rPr lang="en-US" sz="2800" dirty="0"/>
              <a:t>consists of three stages</a:t>
            </a:r>
            <a:r>
              <a:rPr lang="en-US" sz="2800" dirty="0" smtClean="0"/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1. </a:t>
            </a:r>
            <a:r>
              <a:rPr lang="en-US" sz="2800" dirty="0" err="1"/>
              <a:t>Presurgical</a:t>
            </a:r>
            <a:r>
              <a:rPr lang="en-US" sz="2800" dirty="0"/>
              <a:t> </a:t>
            </a:r>
            <a:r>
              <a:rPr lang="en-US" sz="2800" dirty="0" smtClean="0"/>
              <a:t>phase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2. </a:t>
            </a:r>
            <a:r>
              <a:rPr lang="en-US" sz="2800" dirty="0"/>
              <a:t>Surgical exposure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800" b="1" dirty="0"/>
              <a:t>3. </a:t>
            </a:r>
            <a:r>
              <a:rPr lang="en-US" sz="2800" dirty="0"/>
              <a:t>Postsurgical</a:t>
            </a:r>
            <a:br>
              <a:rPr lang="en-US" sz="2800" dirty="0"/>
            </a:br>
            <a:r>
              <a:rPr lang="en-US" sz="2800" b="1" dirty="0"/>
              <a:t>a. </a:t>
            </a:r>
            <a:r>
              <a:rPr lang="en-US" sz="2800" dirty="0"/>
              <a:t>Method of attachment</a:t>
            </a:r>
            <a:br>
              <a:rPr lang="en-US" sz="2800" dirty="0"/>
            </a:br>
            <a:r>
              <a:rPr lang="en-US" sz="2800" b="1" dirty="0"/>
              <a:t>b. </a:t>
            </a:r>
            <a:r>
              <a:rPr lang="en-US" sz="2800" dirty="0"/>
              <a:t>Mechanical alignment</a:t>
            </a:r>
            <a:r>
              <a:rPr lang="en-US" sz="20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4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2401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CONTENTS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/>
              <a:t>PART I 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Minor Surgical Procedures</a:t>
            </a:r>
          </a:p>
          <a:p>
            <a:pPr lvl="1"/>
            <a:r>
              <a:rPr lang="en-US" dirty="0"/>
              <a:t> 1. </a:t>
            </a:r>
            <a:r>
              <a:rPr lang="en-US" dirty="0" err="1"/>
              <a:t>Frenectomy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Pericision</a:t>
            </a:r>
            <a:endParaRPr lang="en-US" dirty="0" smtClean="0"/>
          </a:p>
          <a:p>
            <a:pPr lvl="1"/>
            <a:r>
              <a:rPr lang="en-US" dirty="0" smtClean="0"/>
              <a:t>3. Extractions</a:t>
            </a:r>
          </a:p>
          <a:p>
            <a:pPr lvl="1"/>
            <a:r>
              <a:rPr lang="en-US" dirty="0"/>
              <a:t>Removal of supernumerary teeth and </a:t>
            </a:r>
            <a:r>
              <a:rPr lang="en-US" dirty="0" err="1" smtClean="0"/>
              <a:t>odontomes</a:t>
            </a:r>
            <a:endParaRPr lang="en-US" dirty="0"/>
          </a:p>
          <a:p>
            <a:pPr lvl="1"/>
            <a:r>
              <a:rPr lang="en-US" dirty="0" smtClean="0"/>
              <a:t> 4. Surgical </a:t>
            </a:r>
            <a:r>
              <a:rPr lang="en-US" dirty="0"/>
              <a:t>exposure of impacted tooth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err="1"/>
              <a:t>Corticotomy</a:t>
            </a:r>
            <a:endParaRPr lang="en-US" dirty="0"/>
          </a:p>
          <a:p>
            <a:pPr lvl="1"/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dirty="0" smtClean="0"/>
              <a:t>Osteotomy for RME</a:t>
            </a:r>
            <a:endParaRPr lang="en-US" dirty="0"/>
          </a:p>
          <a:p>
            <a:pPr lvl="1"/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/>
              <a:t>Orthodontic implants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943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sz="2600" b="1" dirty="0"/>
              <a:t>SURGICAL UNCOVERING </a:t>
            </a:r>
            <a:r>
              <a:rPr lang="en-US" sz="2600" b="1" dirty="0" smtClean="0"/>
              <a:t>OF IMPACTIONS </a:t>
            </a:r>
            <a:r>
              <a:rPr lang="en-US" sz="2600" b="1" dirty="0"/>
              <a:t>AND POSITIONING</a:t>
            </a:r>
            <a:r>
              <a:rPr lang="en-US" sz="2600" dirty="0"/>
              <a:t> </a:t>
            </a:r>
          </a:p>
          <a:p>
            <a:r>
              <a:rPr lang="en-US" sz="2800" b="1" dirty="0" smtClean="0"/>
              <a:t>Surgical Exposure</a:t>
            </a:r>
          </a:p>
          <a:p>
            <a:r>
              <a:rPr lang="en-US" sz="2800" dirty="0"/>
              <a:t>When planning for guiding the eruption of canine, </a:t>
            </a:r>
            <a:r>
              <a:rPr lang="en-US" sz="2800" dirty="0" smtClean="0"/>
              <a:t>the most </a:t>
            </a:r>
            <a:r>
              <a:rPr lang="en-US" sz="2800" dirty="0"/>
              <a:t>important aspect is that the tooth should be </a:t>
            </a:r>
            <a:r>
              <a:rPr lang="en-US" sz="2800" dirty="0" smtClean="0"/>
              <a:t>made to </a:t>
            </a:r>
            <a:r>
              <a:rPr lang="en-US" sz="2800" dirty="0"/>
              <a:t>erupt through the attached gingiva and not </a:t>
            </a:r>
            <a:r>
              <a:rPr lang="en-US" sz="2800" dirty="0" smtClean="0"/>
              <a:t>through alveolar </a:t>
            </a:r>
            <a:r>
              <a:rPr lang="en-US" sz="2800" dirty="0"/>
              <a:t>mucosa.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800" dirty="0" smtClean="0"/>
              <a:t>Surgical </a:t>
            </a:r>
            <a:r>
              <a:rPr lang="en-US" sz="2800" dirty="0"/>
              <a:t>access can </a:t>
            </a:r>
            <a:r>
              <a:rPr lang="en-US" sz="2800" dirty="0" smtClean="0"/>
              <a:t>be achieved </a:t>
            </a:r>
            <a:r>
              <a:rPr lang="en-US" sz="2800" dirty="0"/>
              <a:t>by an apically repositioned ﬂap. Where </a:t>
            </a:r>
            <a:r>
              <a:rPr lang="en-US" sz="2800" dirty="0" smtClean="0"/>
              <a:t>the crown </a:t>
            </a:r>
            <a:r>
              <a:rPr lang="en-US" sz="2800" dirty="0"/>
              <a:t>is left exposed, the eruption of the tooth </a:t>
            </a:r>
            <a:r>
              <a:rPr lang="en-US" sz="2800" dirty="0" smtClean="0"/>
              <a:t>is speeded </a:t>
            </a:r>
            <a:r>
              <a:rPr lang="en-US" sz="2800" dirty="0"/>
              <a:t>up </a:t>
            </a:r>
            <a:r>
              <a:rPr lang="en-US" sz="2800" dirty="0" smtClean="0"/>
              <a:t>by bonding an attachment and</a:t>
            </a:r>
            <a:r>
              <a:rPr lang="en-US" sz="2800" dirty="0"/>
              <a:t> </a:t>
            </a:r>
            <a:r>
              <a:rPr lang="en-US" sz="2800" dirty="0" smtClean="0"/>
              <a:t>apply </a:t>
            </a:r>
            <a:r>
              <a:rPr lang="en-US" sz="2800" dirty="0"/>
              <a:t>light force on the tooth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4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5833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sz="2600" b="1" dirty="0"/>
              <a:t>SURGICAL UNCOVERING </a:t>
            </a:r>
            <a:r>
              <a:rPr lang="en-US" sz="2600" b="1" dirty="0" smtClean="0"/>
              <a:t>OF IMPACTIONS </a:t>
            </a:r>
            <a:r>
              <a:rPr lang="en-US" sz="2600" b="1" dirty="0"/>
              <a:t>AND POSITIONING</a:t>
            </a:r>
            <a:r>
              <a:rPr lang="en-US" sz="2600" dirty="0"/>
              <a:t> </a:t>
            </a:r>
          </a:p>
          <a:p>
            <a:r>
              <a:rPr lang="en-US" sz="2800" b="1" i="1" dirty="0" smtClean="0"/>
              <a:t>Methods </a:t>
            </a:r>
            <a:r>
              <a:rPr lang="en-US" sz="2800" b="1" i="1" dirty="0"/>
              <a:t>of Attachment 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b="1" dirty="0"/>
              <a:t>1. </a:t>
            </a:r>
            <a:r>
              <a:rPr lang="en-US" sz="2800" dirty="0"/>
              <a:t>Placement of wire ligature around the neck of </a:t>
            </a:r>
            <a:r>
              <a:rPr lang="en-US" sz="2800" dirty="0" smtClean="0"/>
              <a:t>the tooth </a:t>
            </a:r>
            <a:r>
              <a:rPr lang="en-US" sz="2800" dirty="0"/>
              <a:t>results in loss of periodontal attachment, because the bone destroyed does not regenerate when</a:t>
            </a:r>
            <a:br>
              <a:rPr lang="en-US" sz="2800" dirty="0"/>
            </a:br>
            <a:r>
              <a:rPr lang="en-US" sz="2800" dirty="0"/>
              <a:t>the wire is removed. This method is not preferable.</a:t>
            </a:r>
            <a:br>
              <a:rPr lang="en-US" sz="2800" dirty="0"/>
            </a:br>
            <a:r>
              <a:rPr lang="en-US" sz="2800" b="1" dirty="0"/>
              <a:t>2. </a:t>
            </a:r>
            <a:r>
              <a:rPr lang="en-US" sz="2800" dirty="0"/>
              <a:t>Sometimes a hole is prepared in the crown of </a:t>
            </a:r>
            <a:r>
              <a:rPr lang="en-US" sz="2800" dirty="0" smtClean="0"/>
              <a:t>the exposed </a:t>
            </a:r>
            <a:r>
              <a:rPr lang="en-US" sz="2800" dirty="0"/>
              <a:t>tooth and a pin or wire inserted into it. </a:t>
            </a:r>
            <a:r>
              <a:rPr lang="en-US" sz="2800" dirty="0" smtClean="0"/>
              <a:t>This is </a:t>
            </a:r>
            <a:r>
              <a:rPr lang="en-US" sz="2800" dirty="0"/>
              <a:t>connected to the main </a:t>
            </a:r>
            <a:r>
              <a:rPr lang="en-US" sz="2800" dirty="0" err="1"/>
              <a:t>archwire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b="1" dirty="0"/>
              <a:t>3. </a:t>
            </a:r>
            <a:r>
              <a:rPr lang="en-US" sz="2800" dirty="0"/>
              <a:t>The best approach is to expose the crown and </a:t>
            </a:r>
            <a:r>
              <a:rPr lang="en-US" sz="2800" dirty="0" smtClean="0"/>
              <a:t>directly bond </a:t>
            </a:r>
            <a:r>
              <a:rPr lang="en-US" sz="2800" dirty="0"/>
              <a:t>an attachment to the exposed surface. </a:t>
            </a:r>
            <a:r>
              <a:rPr lang="en-US" sz="2800" dirty="0" smtClean="0"/>
              <a:t>Bonded attachments </a:t>
            </a:r>
            <a:r>
              <a:rPr lang="en-US" sz="2800" dirty="0"/>
              <a:t>can be hooks, buttons, brackets or chains</a:t>
            </a:r>
            <a:r>
              <a:rPr lang="en-US" sz="16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4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7749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591898" cy="3076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" r="49534" b="-24028"/>
          <a:stretch/>
        </p:blipFill>
        <p:spPr>
          <a:xfrm>
            <a:off x="-8684" y="4648200"/>
            <a:ext cx="9152684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4099" t="-299"/>
          <a:stretch/>
        </p:blipFill>
        <p:spPr>
          <a:xfrm>
            <a:off x="571517" y="5410200"/>
            <a:ext cx="8210864" cy="6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53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sz="2600" b="1" dirty="0"/>
              <a:t>SURGICAL UNCOVERING </a:t>
            </a:r>
            <a:r>
              <a:rPr lang="en-US" sz="2600" b="1" dirty="0" smtClean="0"/>
              <a:t>OF IMPACTIONS </a:t>
            </a:r>
            <a:r>
              <a:rPr lang="en-US" sz="2600" b="1" dirty="0"/>
              <a:t>AND POSITIONING</a:t>
            </a:r>
            <a:r>
              <a:rPr lang="en-US" sz="2600" dirty="0"/>
              <a:t> </a:t>
            </a:r>
          </a:p>
          <a:p>
            <a:r>
              <a:rPr lang="en-US" sz="2400" b="1" dirty="0" smtClean="0"/>
              <a:t>Surgical Removal</a:t>
            </a:r>
          </a:p>
          <a:p>
            <a:r>
              <a:rPr lang="en-US" sz="2800" dirty="0"/>
              <a:t>The overlying bone is removed </a:t>
            </a:r>
            <a:r>
              <a:rPr lang="en-US" sz="2800" dirty="0" smtClean="0"/>
              <a:t>with a </a:t>
            </a:r>
            <a:r>
              <a:rPr lang="en-US" sz="2800" dirty="0"/>
              <a:t>bur or chisel to expose the entire crown </a:t>
            </a:r>
            <a:r>
              <a:rPr lang="en-US" sz="2800" dirty="0" smtClean="0"/>
              <a:t>including the </a:t>
            </a:r>
            <a:r>
              <a:rPr lang="en-US" sz="2800" dirty="0"/>
              <a:t>tip if it can be done without endangering </a:t>
            </a:r>
            <a:r>
              <a:rPr lang="en-US" sz="2800" dirty="0" smtClean="0"/>
              <a:t>the standing </a:t>
            </a:r>
            <a:r>
              <a:rPr lang="en-US" sz="2800" dirty="0"/>
              <a:t>teeth.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tooth may now be delivered if </a:t>
            </a:r>
            <a:r>
              <a:rPr lang="en-US" sz="2800" dirty="0" smtClean="0"/>
              <a:t>the root </a:t>
            </a:r>
            <a:r>
              <a:rPr lang="en-US" sz="2800" dirty="0"/>
              <a:t>pattern permits with a Warwick-James </a:t>
            </a:r>
            <a:r>
              <a:rPr lang="en-US" sz="2800" dirty="0" smtClean="0"/>
              <a:t>elevator applied </a:t>
            </a:r>
            <a:r>
              <a:rPr lang="en-US" sz="2800" dirty="0"/>
              <a:t>to its mesial side.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wound is debrided and closed </a:t>
            </a:r>
            <a:r>
              <a:rPr lang="en-US" sz="2800" dirty="0" smtClean="0"/>
              <a:t>with</a:t>
            </a:r>
            <a:r>
              <a:rPr lang="en-US" sz="2800" dirty="0"/>
              <a:t> </a:t>
            </a:r>
            <a:r>
              <a:rPr lang="en-US" sz="2800" dirty="0" smtClean="0"/>
              <a:t>interrupted </a:t>
            </a:r>
            <a:r>
              <a:rPr lang="en-US" sz="2800" dirty="0"/>
              <a:t>sutures.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4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8169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3994"/>
            <a:ext cx="5638800" cy="65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41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b="1" dirty="0"/>
              <a:t>CORTICOTOMY</a:t>
            </a:r>
            <a:br>
              <a:rPr lang="en-US" b="1" dirty="0"/>
            </a:br>
            <a:r>
              <a:rPr lang="en-US" b="1" dirty="0"/>
              <a:t>Indications</a:t>
            </a:r>
            <a:br>
              <a:rPr lang="en-US" b="1" dirty="0"/>
            </a:br>
            <a:r>
              <a:rPr lang="en-US" sz="2800" dirty="0"/>
              <a:t>This procedure is usually carried out on the anterior</a:t>
            </a:r>
            <a:br>
              <a:rPr lang="en-US" sz="2800" dirty="0"/>
            </a:br>
            <a:r>
              <a:rPr lang="en-US" sz="2800" dirty="0"/>
              <a:t>maxillary teeth in young adults when the duration </a:t>
            </a:r>
            <a:r>
              <a:rPr lang="en-US" sz="2800" dirty="0" smtClean="0"/>
              <a:t>of appliance </a:t>
            </a:r>
            <a:r>
              <a:rPr lang="en-US" sz="2800" dirty="0"/>
              <a:t>therapy needs to be shortened. </a:t>
            </a:r>
            <a:endParaRPr lang="en-US" sz="2800" dirty="0" smtClean="0"/>
          </a:p>
          <a:p>
            <a:r>
              <a:rPr lang="en-US" sz="2800" dirty="0" smtClean="0"/>
              <a:t>One </a:t>
            </a:r>
            <a:r>
              <a:rPr lang="en-US" sz="2800" dirty="0"/>
              <a:t>or </a:t>
            </a:r>
            <a:r>
              <a:rPr lang="en-US" sz="2800" dirty="0" smtClean="0"/>
              <a:t>more teeth </a:t>
            </a:r>
            <a:r>
              <a:rPr lang="en-US" sz="2800" dirty="0"/>
              <a:t>can be moved rapidly </a:t>
            </a:r>
            <a:r>
              <a:rPr lang="en-US" sz="2800" dirty="0" err="1"/>
              <a:t>orthodontically</a:t>
            </a:r>
            <a:r>
              <a:rPr lang="en-US" sz="2800" dirty="0"/>
              <a:t> </a:t>
            </a:r>
            <a:r>
              <a:rPr lang="en-US" sz="2800" dirty="0" smtClean="0"/>
              <a:t>if </a:t>
            </a:r>
            <a:r>
              <a:rPr lang="en-US" sz="2800" dirty="0" err="1" smtClean="0"/>
              <a:t>corticotomy</a:t>
            </a:r>
            <a:r>
              <a:rPr lang="en-US" sz="2800" dirty="0" smtClean="0"/>
              <a:t> </a:t>
            </a:r>
            <a:r>
              <a:rPr lang="en-US" sz="2800" dirty="0"/>
              <a:t>is performed prior to appliance </a:t>
            </a:r>
            <a:r>
              <a:rPr lang="en-US" sz="2800" dirty="0" smtClean="0"/>
              <a:t>therapy</a:t>
            </a:r>
            <a:r>
              <a:rPr lang="en-US" sz="2000" dirty="0" smtClean="0"/>
              <a:t>.</a:t>
            </a:r>
          </a:p>
          <a:p>
            <a:r>
              <a:rPr lang="en-US" sz="2800" dirty="0"/>
              <a:t>There is an increased osteoblastic and </a:t>
            </a:r>
            <a:r>
              <a:rPr lang="en-US" sz="2800" dirty="0" err="1"/>
              <a:t>osteoclastic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activity in the areas around the </a:t>
            </a:r>
            <a:r>
              <a:rPr lang="en-US" sz="2800" dirty="0" err="1"/>
              <a:t>corticotomy</a:t>
            </a:r>
            <a:r>
              <a:rPr lang="en-US" sz="2800" dirty="0"/>
              <a:t> cuts. </a:t>
            </a:r>
            <a:endParaRPr lang="en-US" sz="2800" dirty="0" smtClean="0"/>
          </a:p>
          <a:p>
            <a:r>
              <a:rPr lang="en-US" sz="2800" dirty="0" smtClean="0"/>
              <a:t>This</a:t>
            </a:r>
            <a:r>
              <a:rPr lang="en-US" sz="2800" dirty="0"/>
              <a:t> </a:t>
            </a:r>
            <a:r>
              <a:rPr lang="en-US" sz="2800" dirty="0" smtClean="0"/>
              <a:t>local </a:t>
            </a:r>
            <a:r>
              <a:rPr lang="en-US" sz="2800" dirty="0"/>
              <a:t>response is called </a:t>
            </a:r>
            <a:r>
              <a:rPr lang="en-US" sz="2800" i="1" dirty="0"/>
              <a:t>regional acceleratory </a:t>
            </a:r>
            <a:r>
              <a:rPr lang="en-US" sz="2800" i="1" dirty="0" smtClean="0"/>
              <a:t>phenomenon </a:t>
            </a:r>
            <a:r>
              <a:rPr lang="en-US" sz="2800" dirty="0" smtClean="0"/>
              <a:t>(RAP</a:t>
            </a:r>
            <a:r>
              <a:rPr lang="en-US" sz="2800" dirty="0"/>
              <a:t>) where there is increased bone remodeling in response to local traumatic stimuli.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4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4561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b="1" dirty="0"/>
              <a:t>CORTICOTOMY</a:t>
            </a:r>
            <a:br>
              <a:rPr lang="en-US" b="1" dirty="0"/>
            </a:br>
            <a:r>
              <a:rPr lang="en-US" b="1" dirty="0" smtClean="0"/>
              <a:t>Technique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r>
              <a:rPr lang="en-US" sz="2800" dirty="0" smtClean="0"/>
              <a:t>Large </a:t>
            </a:r>
            <a:r>
              <a:rPr lang="en-US" sz="2800" dirty="0"/>
              <a:t>labial and palatal </a:t>
            </a:r>
            <a:r>
              <a:rPr lang="en-US" sz="2800" dirty="0" err="1"/>
              <a:t>mucoperiosteal</a:t>
            </a:r>
            <a:r>
              <a:rPr lang="en-US" sz="2800" dirty="0"/>
              <a:t> flaps are raised</a:t>
            </a:r>
            <a:br>
              <a:rPr lang="en-US" sz="2800" dirty="0"/>
            </a:br>
            <a:r>
              <a:rPr lang="en-US" sz="2800" dirty="0"/>
              <a:t>under LA or GA, to expose both the labial and palatal</a:t>
            </a:r>
            <a:br>
              <a:rPr lang="en-US" sz="2800" dirty="0"/>
            </a:br>
            <a:r>
              <a:rPr lang="en-US" sz="2800" dirty="0"/>
              <a:t>cortices of the teeth to be moved. </a:t>
            </a:r>
            <a:endParaRPr lang="en-US" sz="2800" dirty="0" smtClean="0"/>
          </a:p>
          <a:p>
            <a:r>
              <a:rPr lang="en-US" sz="2800" dirty="0" smtClean="0"/>
              <a:t>Vertical </a:t>
            </a:r>
            <a:r>
              <a:rPr lang="en-US" sz="2800" dirty="0"/>
              <a:t>cuts </a:t>
            </a:r>
            <a:r>
              <a:rPr lang="en-US" sz="2800" dirty="0" smtClean="0"/>
              <a:t>of predetermined </a:t>
            </a:r>
            <a:r>
              <a:rPr lang="en-US" sz="2800" dirty="0"/>
              <a:t>width are made with a bur on </a:t>
            </a:r>
            <a:r>
              <a:rPr lang="en-US" sz="2800" dirty="0" smtClean="0"/>
              <a:t>either side </a:t>
            </a:r>
            <a:r>
              <a:rPr lang="en-US" sz="2800" dirty="0"/>
              <a:t>of each tooth through both the cortices </a:t>
            </a:r>
            <a:r>
              <a:rPr lang="en-US" sz="2800" dirty="0" smtClean="0"/>
              <a:t>parallel and </a:t>
            </a:r>
            <a:r>
              <a:rPr lang="en-US" sz="2800" dirty="0"/>
              <a:t>away from the </a:t>
            </a:r>
            <a:r>
              <a:rPr lang="en-US" sz="2800" dirty="0" smtClean="0"/>
              <a:t>roots.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4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284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b="1" dirty="0"/>
              <a:t>CORTICOTOMY</a:t>
            </a:r>
            <a:br>
              <a:rPr lang="en-US" b="1" dirty="0"/>
            </a:br>
            <a:r>
              <a:rPr lang="en-US" b="1" dirty="0" smtClean="0"/>
              <a:t>Technique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apical ends of these cuts are joined by horizontal cuts through the compact bone alone thus leaving the teeth to be aligned supported by cancellous bone.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flaps are </a:t>
            </a:r>
            <a:r>
              <a:rPr lang="en-US" sz="2800" dirty="0" smtClean="0"/>
              <a:t>replaced and </a:t>
            </a:r>
            <a:r>
              <a:rPr lang="en-US" sz="2800" dirty="0"/>
              <a:t>sutured. </a:t>
            </a:r>
            <a:endParaRPr lang="en-US" sz="2800" dirty="0" smtClean="0"/>
          </a:p>
          <a:p>
            <a:r>
              <a:rPr lang="en-US" sz="2800" dirty="0" smtClean="0"/>
              <a:t>After </a:t>
            </a:r>
            <a:r>
              <a:rPr lang="en-US" sz="2800" dirty="0"/>
              <a:t>a delay of 2-3 days, the </a:t>
            </a:r>
            <a:r>
              <a:rPr lang="en-US" sz="2800" dirty="0" smtClean="0"/>
              <a:t>orthodontic appliance </a:t>
            </a:r>
            <a:r>
              <a:rPr lang="en-US" sz="2800" dirty="0"/>
              <a:t>can be fitted and tooth movement </a:t>
            </a:r>
            <a:r>
              <a:rPr lang="en-US" sz="2800" dirty="0" smtClean="0"/>
              <a:t>rapidly achieved</a:t>
            </a:r>
            <a:r>
              <a:rPr lang="en-US" sz="2800" dirty="0"/>
              <a:t>.</a:t>
            </a:r>
            <a:r>
              <a:rPr lang="en-US" sz="20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3119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"/>
            <a:ext cx="6172200" cy="63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85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HARD </a:t>
            </a:r>
            <a:r>
              <a:rPr lang="en-US" sz="3600" b="1" dirty="0"/>
              <a:t>TISSUE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/>
              <a:t>OSTEOTOMY FOR RAPID PALATAL EXPANSION</a:t>
            </a:r>
            <a:br>
              <a:rPr lang="en-US" sz="2800" b="1" dirty="0"/>
            </a:br>
            <a:r>
              <a:rPr lang="en-US" sz="2400" b="1" dirty="0"/>
              <a:t>Indications</a:t>
            </a:r>
            <a:br>
              <a:rPr lang="en-US" sz="2400" b="1" dirty="0"/>
            </a:br>
            <a:r>
              <a:rPr lang="en-US" sz="2400" dirty="0"/>
              <a:t>Adults with skeletal maxillary constriction. </a:t>
            </a:r>
            <a:r>
              <a:rPr lang="en-US" sz="2400" dirty="0" smtClean="0"/>
              <a:t>Rapid palatal </a:t>
            </a:r>
            <a:r>
              <a:rPr lang="en-US" sz="2400" dirty="0"/>
              <a:t>expansion is not possible with </a:t>
            </a:r>
            <a:r>
              <a:rPr lang="en-US" sz="2400" dirty="0" smtClean="0"/>
              <a:t>orthodontic means </a:t>
            </a:r>
            <a:r>
              <a:rPr lang="en-US" sz="2400" dirty="0"/>
              <a:t>alone in these patients because of fusion </a:t>
            </a:r>
            <a:r>
              <a:rPr lang="en-US" sz="2400" dirty="0" smtClean="0"/>
              <a:t>of </a:t>
            </a:r>
            <a:r>
              <a:rPr lang="en-US" sz="2400" dirty="0" err="1" smtClean="0"/>
              <a:t>midpalatal</a:t>
            </a:r>
            <a:r>
              <a:rPr lang="en-US" sz="2400" dirty="0" smtClean="0"/>
              <a:t> </a:t>
            </a:r>
            <a:r>
              <a:rPr lang="en-US" sz="2400" dirty="0"/>
              <a:t>and lateral maxillary sutures.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b="1" dirty="0" smtClean="0"/>
              <a:t>Technique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A jackscrew expansion device is cemented </a:t>
            </a:r>
            <a:r>
              <a:rPr lang="en-US" sz="2400" dirty="0" smtClean="0"/>
              <a:t>before surgery </a:t>
            </a:r>
            <a:r>
              <a:rPr lang="en-US" sz="2400" dirty="0"/>
              <a:t>and then </a:t>
            </a:r>
            <a:r>
              <a:rPr lang="en-US" sz="2400" dirty="0" err="1"/>
              <a:t>corticotomies</a:t>
            </a:r>
            <a:r>
              <a:rPr lang="en-US" sz="2400" dirty="0"/>
              <a:t> are performed in </a:t>
            </a:r>
            <a:r>
              <a:rPr lang="en-US" sz="2400" dirty="0" smtClean="0"/>
              <a:t>the lateral </a:t>
            </a:r>
            <a:r>
              <a:rPr lang="en-US" sz="2400" dirty="0"/>
              <a:t>antral walls </a:t>
            </a:r>
            <a:r>
              <a:rPr lang="en-US" sz="2400" dirty="0" smtClean="0"/>
              <a:t>bilaterally.</a:t>
            </a:r>
          </a:p>
          <a:p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err="1" smtClean="0"/>
              <a:t>midpalatal</a:t>
            </a:r>
            <a:r>
              <a:rPr lang="en-US" sz="2400" dirty="0" smtClean="0"/>
              <a:t> </a:t>
            </a:r>
            <a:r>
              <a:rPr lang="en-US" sz="2400" dirty="0"/>
              <a:t>suture is also </a:t>
            </a:r>
            <a:r>
              <a:rPr lang="en-US" sz="2400" dirty="0" err="1"/>
              <a:t>osteotomized</a:t>
            </a:r>
            <a:r>
              <a:rPr lang="en-US" sz="2400" dirty="0"/>
              <a:t> through a small</a:t>
            </a:r>
            <a:br>
              <a:rPr lang="en-US" sz="2400" dirty="0"/>
            </a:br>
            <a:r>
              <a:rPr lang="en-US" sz="2400" dirty="0"/>
              <a:t>vertical incision.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jackscrew is activated and expansion is carried out daily in small increments </a:t>
            </a:r>
            <a:r>
              <a:rPr lang="en-US" sz="2400" dirty="0" smtClean="0"/>
              <a:t>until complete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stabilization period of 6 weeks is </a:t>
            </a:r>
            <a:r>
              <a:rPr lang="en-US" sz="2400" dirty="0" smtClean="0"/>
              <a:t>required for </a:t>
            </a:r>
            <a:r>
              <a:rPr lang="en-US" sz="2400" dirty="0"/>
              <a:t>bony consolidation to occur.</a:t>
            </a:r>
            <a:r>
              <a:rPr lang="en-US" sz="1600" dirty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6286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CONTENTS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265237"/>
            <a:ext cx="83820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/>
              <a:t>PART </a:t>
            </a:r>
            <a:r>
              <a:rPr lang="en-US" b="1" i="1" u="sng" dirty="0" smtClean="0"/>
              <a:t>II</a:t>
            </a:r>
            <a:endParaRPr lang="en-US" b="1" i="1" u="sng" dirty="0" smtClean="0"/>
          </a:p>
          <a:p>
            <a:r>
              <a:rPr lang="en-US" dirty="0"/>
              <a:t>1. Resections/</a:t>
            </a:r>
            <a:r>
              <a:rPr lang="en-US" dirty="0" err="1"/>
              <a:t>orthognathic</a:t>
            </a:r>
            <a:r>
              <a:rPr lang="en-US" dirty="0"/>
              <a:t> surgeries</a:t>
            </a:r>
          </a:p>
          <a:p>
            <a:r>
              <a:rPr lang="en-US" dirty="0"/>
              <a:t>2. Cosmetic surgeries</a:t>
            </a:r>
          </a:p>
          <a:p>
            <a:r>
              <a:rPr lang="en-US" dirty="0"/>
              <a:t>3. Cleft lip and palate surgery</a:t>
            </a:r>
          </a:p>
          <a:p>
            <a:r>
              <a:rPr lang="en-US" dirty="0"/>
              <a:t>4. Surgically assisted rapid maxillary expansion</a:t>
            </a:r>
          </a:p>
          <a:p>
            <a:r>
              <a:rPr lang="en-US" dirty="0"/>
              <a:t>5. Distraction </a:t>
            </a:r>
            <a:r>
              <a:rPr lang="en-US" dirty="0" err="1"/>
              <a:t>osteogenesis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5693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4800600" cy="6488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381000"/>
            <a:ext cx="2743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Technique for rapid palatal expansion: (A) </a:t>
            </a:r>
            <a:r>
              <a:rPr lang="en-US" dirty="0" err="1"/>
              <a:t>Paragingival</a:t>
            </a:r>
            <a:r>
              <a:rPr lang="en-US" dirty="0"/>
              <a:t> incision in palate, (B)</a:t>
            </a:r>
            <a:br>
              <a:rPr lang="en-US" dirty="0"/>
            </a:br>
            <a:r>
              <a:rPr lang="en-US" dirty="0"/>
              <a:t>Midline palatal incision made </a:t>
            </a:r>
            <a:r>
              <a:rPr lang="en-US" dirty="0" err="1"/>
              <a:t>anteroposteriorly</a:t>
            </a:r>
            <a:r>
              <a:rPr lang="en-US" dirty="0"/>
              <a:t> for entire length of exposed bony palate, (C)</a:t>
            </a:r>
            <a:br>
              <a:rPr lang="en-US" dirty="0"/>
            </a:br>
            <a:r>
              <a:rPr lang="en-US" dirty="0" err="1"/>
              <a:t>Midpalatal</a:t>
            </a:r>
            <a:r>
              <a:rPr lang="en-US" dirty="0"/>
              <a:t> bony incision continued anteriorly to crest of inter-radicular bone between maxillary</a:t>
            </a:r>
            <a:br>
              <a:rPr lang="en-US" dirty="0"/>
            </a:br>
            <a:r>
              <a:rPr lang="en-US" dirty="0"/>
              <a:t>central incisor teeth, (D) 4 cm horizontal incision made 1 cm cephalad from junction of free and</a:t>
            </a:r>
            <a:br>
              <a:rPr lang="en-US" dirty="0"/>
            </a:br>
            <a:r>
              <a:rPr lang="en-US" dirty="0"/>
              <a:t>attached mucosa with root of zygomatic arch as its midpoint, (E) 3 cm bony horizontal incision in</a:t>
            </a:r>
            <a:br>
              <a:rPr lang="en-US" dirty="0"/>
            </a:br>
            <a:r>
              <a:rPr lang="en-US" dirty="0"/>
              <a:t>exposed lateral antral wall, (F) Rapid palatal expansion device cemented into position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33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1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75814"/>
            <a:ext cx="8991600" cy="3877386"/>
          </a:xfrm>
        </p:spPr>
        <p:txBody>
          <a:bodyPr>
            <a:normAutofit fontScale="70000" lnSpcReduction="20000"/>
          </a:bodyPr>
          <a:lstStyle/>
          <a:p>
            <a:r>
              <a:rPr lang="en-US" sz="3450" dirty="0"/>
              <a:t>Textbook of Orthodontics – </a:t>
            </a:r>
            <a:r>
              <a:rPr lang="en-US" sz="3450" dirty="0" err="1"/>
              <a:t>Gurkeerat</a:t>
            </a:r>
            <a:r>
              <a:rPr lang="en-US" sz="3450" dirty="0"/>
              <a:t> Singh, </a:t>
            </a:r>
            <a:r>
              <a:rPr lang="en-US" sz="3450" dirty="0" err="1"/>
              <a:t>Jaypee</a:t>
            </a:r>
            <a:r>
              <a:rPr lang="en-US" sz="3450" dirty="0"/>
              <a:t> Brothers; 2</a:t>
            </a:r>
            <a:r>
              <a:rPr lang="en-US" sz="3450" baseline="30000" dirty="0"/>
              <a:t>nd</a:t>
            </a:r>
            <a:r>
              <a:rPr lang="en-US" sz="3450" dirty="0"/>
              <a:t> Edition </a:t>
            </a:r>
          </a:p>
          <a:p>
            <a:r>
              <a:rPr lang="en-US" sz="3450" dirty="0"/>
              <a:t>Orthodontics – The Art and Science, S.I </a:t>
            </a:r>
            <a:r>
              <a:rPr lang="en-US" sz="3450" dirty="0" err="1"/>
              <a:t>Bhalajhi</a:t>
            </a:r>
            <a:r>
              <a:rPr lang="en-US" sz="3450" dirty="0"/>
              <a:t>, </a:t>
            </a:r>
            <a:r>
              <a:rPr lang="en-US" sz="3450" dirty="0" err="1"/>
              <a:t>AryaMedi</a:t>
            </a:r>
            <a:r>
              <a:rPr lang="en-US" sz="3450" dirty="0"/>
              <a:t> Publishing; 7</a:t>
            </a:r>
            <a:r>
              <a:rPr lang="en-US" sz="3450" baseline="30000" dirty="0"/>
              <a:t>th</a:t>
            </a:r>
            <a:r>
              <a:rPr lang="en-US" sz="3450" dirty="0"/>
              <a:t> Edition</a:t>
            </a:r>
          </a:p>
          <a:p>
            <a:r>
              <a:rPr lang="en-US" sz="3450" dirty="0"/>
              <a:t>Textbook of Orthodontics – Sridhar </a:t>
            </a:r>
            <a:r>
              <a:rPr lang="en-US" sz="3450" dirty="0" err="1"/>
              <a:t>Premkumar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r>
              <a:rPr lang="en-US" sz="3450" dirty="0"/>
              <a:t>Orthodontics: Diagnosis and Management of Malocclusion and </a:t>
            </a:r>
            <a:r>
              <a:rPr lang="en-US" sz="3450" dirty="0" err="1"/>
              <a:t>Dentofacial</a:t>
            </a:r>
            <a:r>
              <a:rPr lang="en-US" sz="3450" dirty="0"/>
              <a:t> Deformities – O.P </a:t>
            </a:r>
            <a:r>
              <a:rPr lang="en-US" sz="3450" dirty="0" err="1"/>
              <a:t>Kharbanda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64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774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Surgical orthodontics denotes the surgical procedures that are carried out before, during or after active orthodontic treatment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surgical procedures in conjunction </a:t>
            </a:r>
            <a:r>
              <a:rPr lang="en-US" dirty="0" smtClean="0"/>
              <a:t>with orthodontics </a:t>
            </a:r>
            <a:r>
              <a:rPr lang="en-US" dirty="0"/>
              <a:t>require careful planning.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SURGICAL </a:t>
            </a:r>
            <a:r>
              <a:rPr lang="en-US" b="1" dirty="0"/>
              <a:t>AIDS TO ORTHODONTICS</a:t>
            </a:r>
            <a:br>
              <a:rPr lang="en-US" b="1" dirty="0"/>
            </a:br>
            <a:r>
              <a:rPr lang="en-US" dirty="0" smtClean="0"/>
              <a:t>The </a:t>
            </a:r>
            <a:r>
              <a:rPr lang="en-US" dirty="0"/>
              <a:t>role of these surgical interventions </a:t>
            </a:r>
            <a:r>
              <a:rPr lang="en-US" dirty="0" smtClean="0"/>
              <a:t>is to: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revent </a:t>
            </a:r>
            <a:r>
              <a:rPr lang="en-US" dirty="0"/>
              <a:t>or correct periodontal problems, </a:t>
            </a:r>
            <a:endParaRPr lang="en-US" dirty="0" smtClean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F</a:t>
            </a:r>
            <a:r>
              <a:rPr lang="en-US" dirty="0" smtClean="0"/>
              <a:t>acilitate </a:t>
            </a:r>
            <a:r>
              <a:rPr lang="en-US" dirty="0"/>
              <a:t>and hasten orthodontic treatment, </a:t>
            </a:r>
            <a:endParaRPr lang="en-US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educe relapse &amp; add </a:t>
            </a:r>
            <a:r>
              <a:rPr lang="en-US" dirty="0"/>
              <a:t>to </a:t>
            </a:r>
            <a:r>
              <a:rPr lang="en-US" dirty="0" err="1"/>
              <a:t>postorthodontic</a:t>
            </a:r>
            <a:r>
              <a:rPr lang="en-US" dirty="0"/>
              <a:t> </a:t>
            </a:r>
            <a:r>
              <a:rPr lang="en-US" dirty="0" smtClean="0"/>
              <a:t>stability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I</a:t>
            </a:r>
            <a:r>
              <a:rPr lang="en-US" dirty="0" smtClean="0"/>
              <a:t>mprove </a:t>
            </a:r>
            <a:r>
              <a:rPr lang="en-US" dirty="0"/>
              <a:t>esthetics and function for the patients.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9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155233"/>
              </p:ext>
            </p:extLst>
          </p:nvPr>
        </p:nvGraphicFramePr>
        <p:xfrm>
          <a:off x="0" y="304800"/>
          <a:ext cx="9144000" cy="61722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465908808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96712630"/>
                    </a:ext>
                  </a:extLst>
                </a:gridCol>
              </a:tblGrid>
              <a:tr h="583857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rgbClr val="242021"/>
                          </a:solidFill>
                          <a:effectLst/>
                          <a:latin typeface="Palatino-Bold"/>
                        </a:rPr>
                        <a:t>Minor Surgical Procedures 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rgbClr val="242021"/>
                          </a:solidFill>
                          <a:effectLst/>
                          <a:latin typeface="Palatino-Bold"/>
                        </a:rPr>
                        <a:t>Major Surgical Procedures</a:t>
                      </a:r>
                      <a:endParaRPr lang="en-US" sz="54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831416"/>
                  </a:ext>
                </a:extLst>
              </a:tr>
              <a:tr h="5588343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1. </a:t>
                      </a:r>
                      <a:r>
                        <a:rPr lang="en-US" sz="2000" b="0" i="0" dirty="0" err="1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Frenectomy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/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2. Surgical exposure of impacted tooth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3. </a:t>
                      </a:r>
                      <a:r>
                        <a:rPr lang="en-US" sz="2000" b="0" i="0" dirty="0" err="1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Pericision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/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4. </a:t>
                      </a:r>
                      <a:r>
                        <a:rPr lang="en-US" sz="2000" b="0" i="0" dirty="0" err="1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Corticotomy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/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5. </a:t>
                      </a:r>
                      <a:r>
                        <a:rPr lang="en-US" sz="2000" b="0" i="0" dirty="0" err="1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Transpositioning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 of teeth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6. Removal of soft tissue barrier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7. Extractions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a. Therapeutic extractions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b. Serial extractions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c. Removal of supernumerary tooth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d. Removal of fractured roots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e. Removal of impacted tooth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f. Removal of grossly mutilated tooth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8. Removal of cysts and </a:t>
                      </a:r>
                      <a:r>
                        <a:rPr lang="en-US" sz="2000" b="0" i="0" dirty="0" err="1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odontomes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/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9. Orthodontic implants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1. Resections/</a:t>
                      </a:r>
                      <a:r>
                        <a:rPr lang="en-US" sz="2000" b="0" i="0" dirty="0" err="1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orthognathic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 surgeries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2. Cosmetic surgeries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3. Cleft lip and palate surgery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4. Surgically assisted rapid maxillary expansion</a:t>
                      </a:r>
                      <a:b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</a:b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5. Distraction </a:t>
                      </a:r>
                      <a:r>
                        <a:rPr lang="en-US" sz="2000" b="0" i="0" dirty="0" err="1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osteogenesis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227429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-5303520" y="-160157"/>
            <a:ext cx="20848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3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38100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1828800"/>
            <a:ext cx="9144000" cy="4525963"/>
          </a:xfrm>
        </p:spPr>
        <p:txBody>
          <a:bodyPr>
            <a:noAutofit/>
          </a:bodyPr>
          <a:lstStyle/>
          <a:p>
            <a:r>
              <a:rPr lang="en-US" b="1" dirty="0" smtClean="0"/>
              <a:t>LABIAL FRENECTOMY</a:t>
            </a:r>
            <a:br>
              <a:rPr lang="en-US" b="1" dirty="0" smtClean="0"/>
            </a:br>
            <a:r>
              <a:rPr lang="en-US" b="1" dirty="0" smtClean="0"/>
              <a:t>Indications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When a median diastema is being caused or held </a:t>
            </a:r>
            <a:r>
              <a:rPr lang="en-US" dirty="0" smtClean="0"/>
              <a:t>open by </a:t>
            </a:r>
            <a:r>
              <a:rPr lang="en-US" dirty="0"/>
              <a:t>a thick, short and fibrous labial </a:t>
            </a:r>
            <a:r>
              <a:rPr lang="en-US" dirty="0" err="1"/>
              <a:t>frenum</a:t>
            </a:r>
            <a:r>
              <a:rPr lang="en-US" dirty="0"/>
              <a:t> which </a:t>
            </a:r>
            <a:r>
              <a:rPr lang="en-US" dirty="0" smtClean="0"/>
              <a:t>is attached </a:t>
            </a:r>
            <a:r>
              <a:rPr lang="en-US" dirty="0"/>
              <a:t>to the incisive </a:t>
            </a:r>
            <a:r>
              <a:rPr lang="en-US" dirty="0" smtClean="0"/>
              <a:t>papilla.</a:t>
            </a:r>
          </a:p>
          <a:p>
            <a:r>
              <a:rPr lang="en-US" dirty="0" smtClean="0"/>
              <a:t>Sometimes</a:t>
            </a:r>
            <a:r>
              <a:rPr lang="en-US" dirty="0"/>
              <a:t>, this </a:t>
            </a:r>
            <a:r>
              <a:rPr lang="en-US" dirty="0" err="1"/>
              <a:t>frenum</a:t>
            </a:r>
            <a:r>
              <a:rPr lang="en-US" dirty="0"/>
              <a:t> may insert in the </a:t>
            </a:r>
            <a:r>
              <a:rPr lang="en-US" dirty="0" err="1"/>
              <a:t>intermaxillary</a:t>
            </a:r>
            <a:r>
              <a:rPr lang="en-US" dirty="0"/>
              <a:t> suture area on the palatal aspect.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9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LABIAL FRENECTOMY</a:t>
            </a:r>
            <a:br>
              <a:rPr lang="en-US" sz="2800" b="1" dirty="0" smtClean="0"/>
            </a:br>
            <a:r>
              <a:rPr lang="en-US" sz="2800" b="1" dirty="0" smtClean="0"/>
              <a:t>Diagnosis: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etiology of diastema could be </a:t>
            </a:r>
            <a:r>
              <a:rPr lang="en-US" sz="2800" dirty="0" smtClean="0"/>
              <a:t>confirmed </a:t>
            </a:r>
            <a:r>
              <a:rPr lang="en-US" sz="2800" dirty="0"/>
              <a:t>with a </a:t>
            </a:r>
            <a:r>
              <a:rPr lang="en-US" sz="2800" i="1" dirty="0"/>
              <a:t>blanch test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this test, when the upper </a:t>
            </a:r>
            <a:r>
              <a:rPr lang="en-US" sz="2800" dirty="0" smtClean="0"/>
              <a:t>lip is </a:t>
            </a:r>
            <a:r>
              <a:rPr lang="en-US" sz="2800" dirty="0"/>
              <a:t>lifted, tension is created on the </a:t>
            </a:r>
            <a:r>
              <a:rPr lang="en-US" sz="2800" dirty="0" err="1"/>
              <a:t>frenal</a:t>
            </a:r>
            <a:r>
              <a:rPr lang="en-US" sz="2800" dirty="0"/>
              <a:t> </a:t>
            </a:r>
            <a:r>
              <a:rPr lang="en-US" sz="2800" dirty="0" smtClean="0"/>
              <a:t>fibers</a:t>
            </a:r>
            <a:r>
              <a:rPr lang="en-US" sz="2800" dirty="0"/>
              <a:t>, </a:t>
            </a:r>
            <a:r>
              <a:rPr lang="en-US" sz="2800" dirty="0" smtClean="0"/>
              <a:t>and blanching </a:t>
            </a:r>
            <a:r>
              <a:rPr lang="en-US" sz="2800" dirty="0"/>
              <a:t>will occur on the palatal side incisive </a:t>
            </a:r>
            <a:r>
              <a:rPr lang="en-US" sz="2800" dirty="0" err="1" smtClean="0"/>
              <a:t>papila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A </a:t>
            </a:r>
            <a:r>
              <a:rPr lang="en-US" sz="2800" dirty="0"/>
              <a:t>V-shaped suture with a notch in the </a:t>
            </a:r>
            <a:r>
              <a:rPr lang="en-US" sz="2800" dirty="0" err="1" smtClean="0"/>
              <a:t>intermaxillary</a:t>
            </a:r>
            <a:r>
              <a:rPr lang="en-US" sz="2800" dirty="0"/>
              <a:t> </a:t>
            </a:r>
            <a:r>
              <a:rPr lang="en-US" sz="2800" dirty="0" smtClean="0"/>
              <a:t>segment</a:t>
            </a:r>
            <a:r>
              <a:rPr lang="en-US" sz="2800" dirty="0"/>
              <a:t>, as visualized in the radiograph is a diagnostic sign for potential relapse following </a:t>
            </a:r>
            <a:r>
              <a:rPr lang="en-US" sz="2800" dirty="0" smtClean="0"/>
              <a:t>orthodontic treatment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Hence</a:t>
            </a:r>
            <a:r>
              <a:rPr lang="en-US" sz="2800" dirty="0"/>
              <a:t>, an </a:t>
            </a:r>
            <a:r>
              <a:rPr lang="en-US" sz="2800" dirty="0" smtClean="0"/>
              <a:t>indefinite </a:t>
            </a:r>
            <a:r>
              <a:rPr lang="en-US" sz="2800" dirty="0"/>
              <a:t>retention plan </a:t>
            </a:r>
            <a:r>
              <a:rPr lang="en-US" sz="2800" dirty="0" smtClean="0"/>
              <a:t>with bonding </a:t>
            </a:r>
            <a:r>
              <a:rPr lang="en-US" sz="2800" dirty="0"/>
              <a:t>of the central incisors </a:t>
            </a:r>
            <a:r>
              <a:rPr lang="en-US" sz="2800" dirty="0" err="1"/>
              <a:t>lingually</a:t>
            </a:r>
            <a:r>
              <a:rPr lang="en-US" sz="2800" dirty="0"/>
              <a:t> is suggested.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5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" y="0"/>
            <a:ext cx="8229600" cy="1143000"/>
          </a:xfrm>
        </p:spPr>
        <p:txBody>
          <a:bodyPr/>
          <a:lstStyle/>
          <a:p>
            <a:r>
              <a:rPr lang="en-US" b="1" dirty="0"/>
              <a:t>SOFT TISSUE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90600"/>
            <a:ext cx="9144000" cy="5364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LABIAL FRENECTOMY</a:t>
            </a:r>
            <a:br>
              <a:rPr lang="en-US" sz="2400" b="1" dirty="0" smtClean="0"/>
            </a:br>
            <a:r>
              <a:rPr lang="en-US" sz="2400" b="1" dirty="0" smtClean="0"/>
              <a:t>Technique: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frenectomy</a:t>
            </a:r>
            <a:r>
              <a:rPr lang="en-US" sz="2400" dirty="0"/>
              <a:t> procedure involves excision of the entire </a:t>
            </a:r>
            <a:r>
              <a:rPr lang="en-US" sz="2400" dirty="0" err="1"/>
              <a:t>frenum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interdental tissue along with its attachment to the bone and the incisal papilla are </a:t>
            </a:r>
            <a:r>
              <a:rPr lang="en-US" sz="2400" dirty="0" smtClean="0"/>
              <a:t>removed.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technique suggested by </a:t>
            </a:r>
            <a:r>
              <a:rPr lang="en-US" sz="2400" dirty="0" smtClean="0"/>
              <a:t>Corn </a:t>
            </a:r>
            <a:r>
              <a:rPr lang="en-US" sz="2400" dirty="0"/>
              <a:t>is adopted, </a:t>
            </a:r>
            <a:r>
              <a:rPr lang="en-US" sz="2400" dirty="0" smtClean="0"/>
              <a:t>which solves </a:t>
            </a:r>
            <a:r>
              <a:rPr lang="en-US" sz="2400" dirty="0"/>
              <a:t>the problem of lack of regeneration of the </a:t>
            </a:r>
            <a:r>
              <a:rPr lang="en-US" sz="2400" dirty="0" smtClean="0"/>
              <a:t>incisive papilla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Two </a:t>
            </a:r>
            <a:r>
              <a:rPr lang="en-US" sz="2400" dirty="0"/>
              <a:t>parallel incisions are made from the tip </a:t>
            </a:r>
            <a:r>
              <a:rPr lang="en-US" sz="2400" dirty="0" smtClean="0"/>
              <a:t>of the </a:t>
            </a:r>
            <a:r>
              <a:rPr lang="en-US" sz="2400" dirty="0"/>
              <a:t>incisive papilla </a:t>
            </a:r>
            <a:r>
              <a:rPr lang="en-US" sz="2400" dirty="0" err="1"/>
              <a:t>palatally</a:t>
            </a:r>
            <a:r>
              <a:rPr lang="en-US" sz="2400" dirty="0"/>
              <a:t>, through the center of </a:t>
            </a:r>
            <a:r>
              <a:rPr lang="en-US" sz="2400" dirty="0" smtClean="0"/>
              <a:t>the interdental </a:t>
            </a:r>
            <a:r>
              <a:rPr lang="en-US" sz="2400" dirty="0"/>
              <a:t>papilla leaving tissue on the mesial aspect </a:t>
            </a:r>
            <a:r>
              <a:rPr lang="en-US" sz="2400" dirty="0" smtClean="0"/>
              <a:t>of the </a:t>
            </a:r>
            <a:r>
              <a:rPr lang="en-US" sz="2400" dirty="0"/>
              <a:t>incisors.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entire </a:t>
            </a:r>
            <a:r>
              <a:rPr lang="en-US" sz="2400" dirty="0" err="1"/>
              <a:t>frenum</a:t>
            </a:r>
            <a:r>
              <a:rPr lang="en-US" sz="2400" dirty="0"/>
              <a:t> and the incisive </a:t>
            </a:r>
            <a:r>
              <a:rPr lang="en-US" sz="2400" dirty="0" smtClean="0"/>
              <a:t>papilla are </a:t>
            </a:r>
            <a:r>
              <a:rPr lang="en-US" sz="2400" dirty="0"/>
              <a:t>removed; wound is </a:t>
            </a:r>
            <a:r>
              <a:rPr lang="en-US" sz="2400" dirty="0" smtClean="0"/>
              <a:t>sutured </a:t>
            </a:r>
            <a:r>
              <a:rPr lang="en-US" sz="2400" dirty="0"/>
              <a:t>and </a:t>
            </a:r>
            <a:r>
              <a:rPr lang="en-US" sz="2400" dirty="0" smtClean="0"/>
              <a:t>covered with </a:t>
            </a:r>
            <a:r>
              <a:rPr lang="en-US" sz="2400" dirty="0"/>
              <a:t>periodontal dressing for a week.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883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5335</TotalTime>
  <Words>753</Words>
  <Application>Microsoft Office PowerPoint</Application>
  <PresentationFormat>On-screen Show (4:3)</PresentationFormat>
  <Paragraphs>211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Book Antiqua</vt:lpstr>
      <vt:lpstr>Calibri</vt:lpstr>
      <vt:lpstr>Constantia</vt:lpstr>
      <vt:lpstr>Palatino-Bold</vt:lpstr>
      <vt:lpstr>Palatino-Roman</vt:lpstr>
      <vt:lpstr>Times New Roman</vt:lpstr>
      <vt:lpstr>Wingdings</vt:lpstr>
      <vt:lpstr>Office Theme</vt:lpstr>
      <vt:lpstr>PowerPoint Presentation</vt:lpstr>
      <vt:lpstr>Specific learning Objectives </vt:lpstr>
      <vt:lpstr>CONTENTS</vt:lpstr>
      <vt:lpstr>CONTENTS</vt:lpstr>
      <vt:lpstr>INTRODUCTION</vt:lpstr>
      <vt:lpstr>PowerPoint Presentation</vt:lpstr>
      <vt:lpstr>SOFT TISSUE PROCEDURES</vt:lpstr>
      <vt:lpstr>SOFT TISSUE PROCEDURES</vt:lpstr>
      <vt:lpstr>SOFT TISSUE PROCEDURES</vt:lpstr>
      <vt:lpstr>PowerPoint Presentation</vt:lpstr>
      <vt:lpstr>SOFT TISSUE PROCEDURES</vt:lpstr>
      <vt:lpstr>SOFT TISSUE PROCEDURES</vt:lpstr>
      <vt:lpstr>SOFT TISSUE PROCEDURES</vt:lpstr>
      <vt:lpstr>SOFT TISSUE PROCEDURES</vt:lpstr>
      <vt:lpstr>PowerPoint Presentation</vt:lpstr>
      <vt:lpstr>SOFT TISSUE PROCEDURES</vt:lpstr>
      <vt:lpstr>SOFT TISSUE PROCEDURES</vt:lpstr>
      <vt:lpstr>SOFT TISSUE PROCEDURES</vt:lpstr>
      <vt:lpstr>PowerPoint Presentation</vt:lpstr>
      <vt:lpstr>SOFT TISSUE PROCEDURES</vt:lpstr>
      <vt:lpstr>SOFT TISSUE PROCEDURES</vt:lpstr>
      <vt:lpstr>PowerPoint Presentation</vt:lpstr>
      <vt:lpstr>HARD TISSUE PROCEDURES</vt:lpstr>
      <vt:lpstr>HARD TISSUE PROCEDURES</vt:lpstr>
      <vt:lpstr>HARD TISSUE PROCEDURES</vt:lpstr>
      <vt:lpstr>HARD TISSUE PROCEDURES</vt:lpstr>
      <vt:lpstr>HARD TISSUE PROCEDURES</vt:lpstr>
      <vt:lpstr>HARD TISSUE PROCEDURES</vt:lpstr>
      <vt:lpstr>HARD TISSUE PROCEDURES</vt:lpstr>
      <vt:lpstr>HARD TISSUE PROCEDURES</vt:lpstr>
      <vt:lpstr>HARD TISSUE PROCEDURES</vt:lpstr>
      <vt:lpstr>PowerPoint Presentation</vt:lpstr>
      <vt:lpstr>HARD TISSUE PROCEDURES</vt:lpstr>
      <vt:lpstr>PowerPoint Presentation</vt:lpstr>
      <vt:lpstr>HARD TISSUE PROCEDURES</vt:lpstr>
      <vt:lpstr>HARD TISSUE PROCEDURES</vt:lpstr>
      <vt:lpstr>HARD TISSUE PROCEDURES</vt:lpstr>
      <vt:lpstr>PowerPoint Presentation</vt:lpstr>
      <vt:lpstr>HARD TISSUE PROCEDURES</vt:lpstr>
      <vt:lpstr>PowerPoint Presentation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EXCEL</dc:creator>
  <cp:lastModifiedBy>Gaurav Agrawal</cp:lastModifiedBy>
  <cp:revision>88</cp:revision>
  <dcterms:created xsi:type="dcterms:W3CDTF">2018-03-08T04:42:00Z</dcterms:created>
  <dcterms:modified xsi:type="dcterms:W3CDTF">2022-08-23T16:19:52Z</dcterms:modified>
</cp:coreProperties>
</file>